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</p:sldIdLst>
  <p:sldSz cy="5143500" cx="9144000"/>
  <p:notesSz cx="6858000" cy="9144000"/>
  <p:embeddedFontLst>
    <p:embeddedFont>
      <p:font typeface="Poppins"/>
      <p:regular r:id="rId70"/>
      <p:bold r:id="rId71"/>
      <p:italic r:id="rId72"/>
      <p:boldItalic r:id="rId73"/>
    </p:embeddedFont>
    <p:embeddedFont>
      <p:font typeface="Inter"/>
      <p:regular r:id="rId74"/>
      <p:bold r:id="rId75"/>
    </p:embeddedFont>
    <p:embeddedFont>
      <p:font typeface="Open Sans"/>
      <p:regular r:id="rId76"/>
      <p:bold r:id="rId77"/>
      <p:italic r:id="rId78"/>
      <p:boldItalic r:id="rId7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Poppins-boldItalic.fntdata"/><Relationship Id="rId72" Type="http://schemas.openxmlformats.org/officeDocument/2006/relationships/font" Target="fonts/Poppins-italic.fntdata"/><Relationship Id="rId31" Type="http://schemas.openxmlformats.org/officeDocument/2006/relationships/slide" Target="slides/slide26.xml"/><Relationship Id="rId75" Type="http://schemas.openxmlformats.org/officeDocument/2006/relationships/font" Target="fonts/Inter-bold.fntdata"/><Relationship Id="rId30" Type="http://schemas.openxmlformats.org/officeDocument/2006/relationships/slide" Target="slides/slide25.xml"/><Relationship Id="rId74" Type="http://schemas.openxmlformats.org/officeDocument/2006/relationships/font" Target="fonts/Inter-regular.fntdata"/><Relationship Id="rId33" Type="http://schemas.openxmlformats.org/officeDocument/2006/relationships/slide" Target="slides/slide28.xml"/><Relationship Id="rId77" Type="http://schemas.openxmlformats.org/officeDocument/2006/relationships/font" Target="fonts/OpenSans-bold.fntdata"/><Relationship Id="rId32" Type="http://schemas.openxmlformats.org/officeDocument/2006/relationships/slide" Target="slides/slide27.xml"/><Relationship Id="rId76" Type="http://schemas.openxmlformats.org/officeDocument/2006/relationships/font" Target="fonts/OpenSans-regular.fntdata"/><Relationship Id="rId35" Type="http://schemas.openxmlformats.org/officeDocument/2006/relationships/slide" Target="slides/slide30.xml"/><Relationship Id="rId79" Type="http://schemas.openxmlformats.org/officeDocument/2006/relationships/font" Target="fonts/OpenSans-boldItalic.fntdata"/><Relationship Id="rId34" Type="http://schemas.openxmlformats.org/officeDocument/2006/relationships/slide" Target="slides/slide29.xml"/><Relationship Id="rId78" Type="http://schemas.openxmlformats.org/officeDocument/2006/relationships/font" Target="fonts/OpenSans-italic.fntdata"/><Relationship Id="rId71" Type="http://schemas.openxmlformats.org/officeDocument/2006/relationships/font" Target="fonts/Poppins-bold.fntdata"/><Relationship Id="rId70" Type="http://schemas.openxmlformats.org/officeDocument/2006/relationships/font" Target="fonts/Poppins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0bda5fa6a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80bda5fa6a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0bda5fa6a_1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80bda5fa6a_1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0bda5fa6a_1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80bda5fa6a_1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80bda5fa6a_1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80bda5fa6a_1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0bda5fa6a_1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0bda5fa6a_1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80bda5fa6a_1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80bda5fa6a_1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0bda5fa6a_1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80bda5fa6a_1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80bda5fa6a_1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80bda5fa6a_1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80bda5fa6a_1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80bda5fa6a_1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80bda5fa6a_1_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80bda5fa6a_1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80bda5fa6a_1_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80bda5fa6a_1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0bda5fa6a_1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0bda5fa6a_1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80bda5fa6a_1_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80bda5fa6a_1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80bda5fa6a_1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80bda5fa6a_1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80bda5fa6a_1_7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80bda5fa6a_1_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80bda5fa6a_1_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80bda5fa6a_1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80bda5fa6a_1_9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80bda5fa6a_1_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80bda5fa6a_1_7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80bda5fa6a_1_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80bda5fa6a_1_7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80bda5fa6a_1_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80bda5fa6a_1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80bda5fa6a_1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80bda5fa6a_1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80bda5fa6a_1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80bda5fa6a_1_9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80bda5fa6a_1_9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bda5fa6a_1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bda5fa6a_1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80bda5fa6a_1_9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80bda5fa6a_1_9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80bda5fa6a_1_9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80bda5fa6a_1_9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80bda5fa6a_1_9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80bda5fa6a_1_9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80bda5fa6a_1_8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80bda5fa6a_1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80bda5fa6a_1_9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80bda5fa6a_1_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80bda5fa6a_1_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80bda5fa6a_1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80bda5fa6a_1_10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80bda5fa6a_1_10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80bda5fa6a_1_1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80bda5fa6a_1_1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80bda5fa6a_1_1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80bda5fa6a_1_1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80bda5fa6a_1_1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80bda5fa6a_1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0bda5fa6a_1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80bda5fa6a_1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80bda5fa6a_1_1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80bda5fa6a_1_1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80bda5fa6a_1_10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80bda5fa6a_1_1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80bda5fa6a_1_10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280bda5fa6a_1_10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80bda5fa6a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280bda5fa6a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80bda5fa6a_1_1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80bda5fa6a_1_1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80bda5fa6a_1_8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80bda5fa6a_1_8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80bda5fa6a_1_1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80bda5fa6a_1_1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80bda5fa6a_1_1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280bda5fa6a_1_1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80bda5fa6a_1_1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280bda5fa6a_1_1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80bda5fa6a_1_1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280bda5fa6a_1_1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0bda5fa6a_1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0bda5fa6a_1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80bda5fa6a_1_1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280bda5fa6a_1_1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80bda5fa6a_1_1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280bda5fa6a_1_1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80bda5fa6a_1_1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280bda5fa6a_1_1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80bda5fa6a_1_1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280bda5fa6a_1_1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80bda5fa6a_1_1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280bda5fa6a_1_1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80bda5fa6a_1_1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280bda5fa6a_1_1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80bda5fa6a_1_1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80bda5fa6a_1_1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80bda5fa6a_1_1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280bda5fa6a_1_1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280bda5fa6a_1_1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280bda5fa6a_1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80bda5fa6a_1_1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280bda5fa6a_1_1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0bda5fa6a_1_1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80bda5fa6a_1_1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80bda5fa6a_1_1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280bda5fa6a_1_1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80bda5fa6a_1_1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280bda5fa6a_1_1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80bda5fa6a_1_1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80bda5fa6a_1_1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80bda5fa6a_1_1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280bda5fa6a_1_1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80bda5fa6a_1_1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80bda5fa6a_1_1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0bda5fa6a_1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0bda5fa6a_1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0bda5fa6a_1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80bda5fa6a_1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0bda5fa6a_1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80bda5fa6a_1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_Title_Body_3">
  <p:cSld name="TITLE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383075" y="1908900"/>
            <a:ext cx="24690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3284763" y="1908900"/>
            <a:ext cx="2469000" cy="3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13464" l="0" r="49205" t="0"/>
          <a:stretch/>
        </p:blipFill>
        <p:spPr>
          <a:xfrm flipH="1">
            <a:off x="8025" y="3162568"/>
            <a:ext cx="1168200" cy="19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title"/>
          </p:nvPr>
        </p:nvSpPr>
        <p:spPr>
          <a:xfrm>
            <a:off x="383075" y="1011550"/>
            <a:ext cx="7753500" cy="6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3" type="subTitle"/>
          </p:nvPr>
        </p:nvSpPr>
        <p:spPr>
          <a:xfrm>
            <a:off x="6186450" y="1908900"/>
            <a:ext cx="2469000" cy="3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67571" y="475900"/>
            <a:ext cx="374904" cy="37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orient="horz" pos="628">
          <p15:clr>
            <a:srgbClr val="E46962"/>
          </p15:clr>
        </p15:guide>
        <p15:guide id="4" pos="5328">
          <p15:clr>
            <a:srgbClr val="E46962"/>
          </p15:clr>
        </p15:guide>
        <p15:guide id="5" pos="288">
          <p15:clr>
            <a:srgbClr val="E46962"/>
          </p15:clr>
        </p15:guide>
        <p15:guide id="6" pos="1758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_Title_Body_2">
  <p:cSld name="TITLE_1_1_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0" r="49205" t="0"/>
          <a:stretch/>
        </p:blipFill>
        <p:spPr>
          <a:xfrm flipH="1">
            <a:off x="0" y="-348137"/>
            <a:ext cx="1836600" cy="35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0" r="49205" t="0"/>
          <a:stretch/>
        </p:blipFill>
        <p:spPr>
          <a:xfrm rot="10800000">
            <a:off x="0" y="1892238"/>
            <a:ext cx="1836600" cy="35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62" name="Google Shape;62;p14"/>
          <p:cNvSpPr/>
          <p:nvPr>
            <p:ph idx="2" type="pic"/>
          </p:nvPr>
        </p:nvSpPr>
        <p:spPr>
          <a:xfrm>
            <a:off x="642700" y="632300"/>
            <a:ext cx="2615100" cy="391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63" name="Google Shape;63;p14"/>
          <p:cNvSpPr/>
          <p:nvPr/>
        </p:nvSpPr>
        <p:spPr>
          <a:xfrm rot="-695">
            <a:off x="8410293" y="4393362"/>
            <a:ext cx="1484700" cy="1476900"/>
          </a:xfrm>
          <a:prstGeom prst="pie">
            <a:avLst>
              <a:gd fmla="val 10804369" name="adj1"/>
              <a:gd fmla="val 16200000" name="adj2"/>
            </a:avLst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C2C2C"/>
              </a:solidFill>
            </a:endParaRPr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4722075" y="997400"/>
            <a:ext cx="3589800" cy="65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4800600" y="632300"/>
            <a:ext cx="775500" cy="131400"/>
          </a:xfrm>
          <a:prstGeom prst="roundRect">
            <a:avLst>
              <a:gd fmla="val 50000" name="adj"/>
            </a:avLst>
          </a:prstGeom>
          <a:solidFill>
            <a:srgbClr val="F47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4722075" y="1959150"/>
            <a:ext cx="3589800" cy="27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3024">
          <p15:clr>
            <a:srgbClr val="E46962"/>
          </p15:clr>
        </p15:guide>
        <p15:guide id="3" pos="405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28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_Title_Body_1_no_image">
  <p:cSld name="TITLE_1_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77450" y="2488875"/>
            <a:ext cx="2666551" cy="26546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type="title"/>
          </p:nvPr>
        </p:nvSpPr>
        <p:spPr>
          <a:xfrm>
            <a:off x="632175" y="920625"/>
            <a:ext cx="6485100" cy="7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27196" y="475900"/>
            <a:ext cx="374904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642700" y="1589400"/>
            <a:ext cx="6474600" cy="30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405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28">
          <p15:clr>
            <a:srgbClr val="E46962"/>
          </p15:clr>
        </p15:guide>
        <p15:guide id="6" orient="horz" pos="891">
          <p15:clr>
            <a:srgbClr val="E46962"/>
          </p15:clr>
        </p15:guide>
        <p15:guide id="7" orient="horz" pos="1086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_Title_Body_1">
  <p:cSld name="TITLE_1_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99075" y="1913100"/>
            <a:ext cx="3244926" cy="32303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>
            <p:ph idx="2" type="pic"/>
          </p:nvPr>
        </p:nvSpPr>
        <p:spPr>
          <a:xfrm>
            <a:off x="5843075" y="632300"/>
            <a:ext cx="2615100" cy="391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77" name="Google Shape;77;p16"/>
          <p:cNvSpPr txBox="1"/>
          <p:nvPr>
            <p:ph type="title"/>
          </p:nvPr>
        </p:nvSpPr>
        <p:spPr>
          <a:xfrm>
            <a:off x="632175" y="920625"/>
            <a:ext cx="5046000" cy="7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27196" y="475900"/>
            <a:ext cx="374904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642700" y="1723725"/>
            <a:ext cx="3763800" cy="28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405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28">
          <p15:clr>
            <a:srgbClr val="E46962"/>
          </p15:clr>
        </p15:guide>
        <p15:guide id="6" orient="horz" pos="891">
          <p15:clr>
            <a:srgbClr val="E46962"/>
          </p15:clr>
        </p15:guide>
        <p15:guide id="7" orient="horz" pos="108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_Introduction_Slide_1">
  <p:cSld name="TITLE_1_4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632175" y="920625"/>
            <a:ext cx="7679700" cy="7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632175" y="1717350"/>
            <a:ext cx="5520900" cy="26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84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727196" y="475900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7871" r="4470" t="0"/>
          <a:stretch/>
        </p:blipFill>
        <p:spPr>
          <a:xfrm rot="5399995">
            <a:off x="5161977" y="1270987"/>
            <a:ext cx="5149824" cy="2601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398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62">
          <p15:clr>
            <a:srgbClr val="E46962"/>
          </p15:clr>
        </p15:guide>
        <p15:guide id="6" pos="458">
          <p15:clr>
            <a:srgbClr val="E46962"/>
          </p15:clr>
        </p15:guide>
        <p15:guide id="7" orient="horz" pos="1082">
          <p15:clr>
            <a:srgbClr val="E46962"/>
          </p15:clr>
        </p15:guide>
        <p15:guide id="8" orient="horz" pos="90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_Outro_1">
  <p:cSld name="TITLE_1_1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88" name="Google Shape;88;p18"/>
          <p:cNvSpPr txBox="1"/>
          <p:nvPr>
            <p:ph type="title"/>
          </p:nvPr>
        </p:nvSpPr>
        <p:spPr>
          <a:xfrm>
            <a:off x="530400" y="2208300"/>
            <a:ext cx="8083200" cy="7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89" name="Google Shape;8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4825" y="1117275"/>
            <a:ext cx="590075" cy="59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3240">
          <p15:clr>
            <a:srgbClr val="E46962"/>
          </p15:clr>
        </p15:guide>
        <p15:guide id="3" pos="405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2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://arxiv.org/abs/1801.05927" TargetMode="Externa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ctrTitle"/>
          </p:nvPr>
        </p:nvSpPr>
        <p:spPr>
          <a:xfrm>
            <a:off x="695250" y="615900"/>
            <a:ext cx="7753500" cy="20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/>
              <a:t>XAI with Machine Teaching when Humans Are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/>
              <a:t>(Not) Informed about the Irrelevant Features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4294967295" type="subTitle"/>
          </p:nvPr>
        </p:nvSpPr>
        <p:spPr>
          <a:xfrm>
            <a:off x="2280275" y="1908900"/>
            <a:ext cx="4766700" cy="13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o" sz="1200"/>
              <a:t>Brigt Arve Toppe Håvardstun</a:t>
            </a:r>
            <a:r>
              <a:rPr b="1" baseline="30000" lang="no" sz="1200"/>
              <a:t>1</a:t>
            </a:r>
            <a:r>
              <a:rPr b="1" lang="no" sz="1200"/>
              <a:t>,</a:t>
            </a:r>
            <a:r>
              <a:rPr lang="no" sz="1200"/>
              <a:t> Cèsar Ferri</a:t>
            </a:r>
            <a:r>
              <a:rPr baseline="30000" lang="no" sz="1200"/>
              <a:t>2</a:t>
            </a:r>
            <a:r>
              <a:rPr lang="no" sz="1200"/>
              <a:t>, Jose Hernández-Orallo</a:t>
            </a:r>
            <a:r>
              <a:rPr baseline="30000" lang="no" sz="1200"/>
              <a:t>2</a:t>
            </a:r>
            <a:r>
              <a:rPr lang="no" sz="1200"/>
              <a:t>, Pekka Parviainen</a:t>
            </a:r>
            <a:r>
              <a:rPr baseline="30000" lang="no" sz="1200"/>
              <a:t>1</a:t>
            </a:r>
            <a:r>
              <a:rPr lang="no" sz="1200"/>
              <a:t>, and Jan Arne Telle</a:t>
            </a:r>
            <a:r>
              <a:rPr baseline="30000" lang="no" sz="1200"/>
              <a:t>1</a:t>
            </a:r>
            <a:endParaRPr baseline="30000" sz="1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/>
              <a:t>1: Department of Informatics, University of Bergen, Norway.</a:t>
            </a:r>
            <a:endParaRPr sz="12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no" sz="1200"/>
              <a:t>2: VRAIN, Universitat Politècnica de València, Spain.</a:t>
            </a:r>
            <a:endParaRPr b="1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25" y="3733450"/>
            <a:ext cx="3078262" cy="11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9000" y="3697837"/>
            <a:ext cx="3491450" cy="122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>
            <p:ph idx="4294967295" type="subTitle"/>
          </p:nvPr>
        </p:nvSpPr>
        <p:spPr>
          <a:xfrm>
            <a:off x="3170200" y="4021225"/>
            <a:ext cx="23070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1200"/>
              <a:t>Valencia, 2024</a:t>
            </a:r>
            <a:br>
              <a:rPr lang="no" sz="1200"/>
            </a:br>
            <a:r>
              <a:rPr lang="no" sz="1200"/>
              <a:t>MT4H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/>
        </p:nvSpPr>
        <p:spPr>
          <a:xfrm>
            <a:off x="-2980550" y="2856800"/>
            <a:ext cx="15992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28"/>
          <p:cNvCxnSpPr>
            <a:stCxn id="184" idx="0"/>
            <a:endCxn id="181" idx="1"/>
          </p:cNvCxnSpPr>
          <p:nvPr/>
        </p:nvCxnSpPr>
        <p:spPr>
          <a:xfrm flipH="1" rot="10800000">
            <a:off x="545550" y="2571700"/>
            <a:ext cx="416400" cy="55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4" name="Google Shape;184;p28"/>
          <p:cNvSpPr txBox="1"/>
          <p:nvPr/>
        </p:nvSpPr>
        <p:spPr>
          <a:xfrm>
            <a:off x="56250" y="3128800"/>
            <a:ext cx="9786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Teacher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961950" y="3559550"/>
            <a:ext cx="416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AI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86" name="Google Shape;186;p28"/>
          <p:cNvCxnSpPr>
            <a:stCxn id="185" idx="0"/>
          </p:cNvCxnSpPr>
          <p:nvPr/>
        </p:nvCxnSpPr>
        <p:spPr>
          <a:xfrm flipH="1" rot="10800000">
            <a:off x="1170150" y="2553050"/>
            <a:ext cx="224400" cy="100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28"/>
          <p:cNvSpPr txBox="1"/>
          <p:nvPr/>
        </p:nvSpPr>
        <p:spPr>
          <a:xfrm>
            <a:off x="1629763" y="3666775"/>
            <a:ext cx="97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Teaching Set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88" name="Google Shape;188;p28"/>
          <p:cNvCxnSpPr>
            <a:stCxn id="187" idx="0"/>
          </p:cNvCxnSpPr>
          <p:nvPr/>
        </p:nvCxnSpPr>
        <p:spPr>
          <a:xfrm flipH="1" rot="10800000">
            <a:off x="2119063" y="2773075"/>
            <a:ext cx="195600" cy="89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9" name="Google Shape;189;p2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/>
        </p:nvSpPr>
        <p:spPr>
          <a:xfrm>
            <a:off x="-2980550" y="2856800"/>
            <a:ext cx="15992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29"/>
          <p:cNvCxnSpPr>
            <a:stCxn id="199" idx="0"/>
            <a:endCxn id="196" idx="1"/>
          </p:cNvCxnSpPr>
          <p:nvPr/>
        </p:nvCxnSpPr>
        <p:spPr>
          <a:xfrm flipH="1" rot="10800000">
            <a:off x="545550" y="2571700"/>
            <a:ext cx="416400" cy="55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" name="Google Shape;199;p29"/>
          <p:cNvSpPr txBox="1"/>
          <p:nvPr/>
        </p:nvSpPr>
        <p:spPr>
          <a:xfrm>
            <a:off x="56250" y="3128800"/>
            <a:ext cx="9786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Teacher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961950" y="3559550"/>
            <a:ext cx="416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AI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01" name="Google Shape;201;p29"/>
          <p:cNvCxnSpPr>
            <a:stCxn id="200" idx="0"/>
          </p:cNvCxnSpPr>
          <p:nvPr/>
        </p:nvCxnSpPr>
        <p:spPr>
          <a:xfrm flipH="1" rot="10800000">
            <a:off x="1170150" y="2553050"/>
            <a:ext cx="224400" cy="100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29"/>
          <p:cNvSpPr txBox="1"/>
          <p:nvPr/>
        </p:nvSpPr>
        <p:spPr>
          <a:xfrm>
            <a:off x="2654350" y="974775"/>
            <a:ext cx="15972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Teaching Size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03" name="Google Shape;203;p29"/>
          <p:cNvCxnSpPr/>
          <p:nvPr/>
        </p:nvCxnSpPr>
        <p:spPr>
          <a:xfrm>
            <a:off x="3261700" y="1540875"/>
            <a:ext cx="180000" cy="67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4" name="Google Shape;204;p29"/>
          <p:cNvSpPr txBox="1"/>
          <p:nvPr/>
        </p:nvSpPr>
        <p:spPr>
          <a:xfrm>
            <a:off x="1629763" y="3666775"/>
            <a:ext cx="97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Teaching Set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05" name="Google Shape;205;p29"/>
          <p:cNvCxnSpPr>
            <a:stCxn id="204" idx="0"/>
          </p:cNvCxnSpPr>
          <p:nvPr/>
        </p:nvCxnSpPr>
        <p:spPr>
          <a:xfrm flipH="1" rot="10800000">
            <a:off x="2119063" y="2773075"/>
            <a:ext cx="195600" cy="89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" name="Google Shape;206;p2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/>
        </p:nvSpPr>
        <p:spPr>
          <a:xfrm>
            <a:off x="-2980550" y="2856800"/>
            <a:ext cx="15992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0"/>
          <p:cNvCxnSpPr>
            <a:stCxn id="216" idx="0"/>
            <a:endCxn id="213" idx="1"/>
          </p:cNvCxnSpPr>
          <p:nvPr/>
        </p:nvCxnSpPr>
        <p:spPr>
          <a:xfrm flipH="1" rot="10800000">
            <a:off x="545550" y="2571700"/>
            <a:ext cx="416400" cy="55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6" name="Google Shape;216;p30"/>
          <p:cNvSpPr txBox="1"/>
          <p:nvPr/>
        </p:nvSpPr>
        <p:spPr>
          <a:xfrm>
            <a:off x="56250" y="3128800"/>
            <a:ext cx="9786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Teacher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961950" y="3559550"/>
            <a:ext cx="416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AI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18" name="Google Shape;218;p30"/>
          <p:cNvCxnSpPr>
            <a:stCxn id="217" idx="0"/>
          </p:cNvCxnSpPr>
          <p:nvPr/>
        </p:nvCxnSpPr>
        <p:spPr>
          <a:xfrm flipH="1" rot="10800000">
            <a:off x="1170150" y="2553050"/>
            <a:ext cx="224400" cy="100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9" name="Google Shape;219;p30"/>
          <p:cNvSpPr txBox="1"/>
          <p:nvPr/>
        </p:nvSpPr>
        <p:spPr>
          <a:xfrm>
            <a:off x="2654350" y="974775"/>
            <a:ext cx="15972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Teaching Size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20" name="Google Shape;220;p30"/>
          <p:cNvCxnSpPr/>
          <p:nvPr/>
        </p:nvCxnSpPr>
        <p:spPr>
          <a:xfrm>
            <a:off x="3261700" y="1540875"/>
            <a:ext cx="180000" cy="67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1" name="Google Shape;221;p30"/>
          <p:cNvSpPr txBox="1"/>
          <p:nvPr/>
        </p:nvSpPr>
        <p:spPr>
          <a:xfrm>
            <a:off x="4746375" y="1001000"/>
            <a:ext cx="13383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1 - Fidelity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22" name="Google Shape;222;p30"/>
          <p:cNvCxnSpPr/>
          <p:nvPr/>
        </p:nvCxnSpPr>
        <p:spPr>
          <a:xfrm flipH="1">
            <a:off x="4881350" y="1394650"/>
            <a:ext cx="371100" cy="7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30"/>
          <p:cNvSpPr txBox="1"/>
          <p:nvPr/>
        </p:nvSpPr>
        <p:spPr>
          <a:xfrm>
            <a:off x="1629763" y="3666775"/>
            <a:ext cx="97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Teaching Set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24" name="Google Shape;224;p30"/>
          <p:cNvCxnSpPr>
            <a:stCxn id="223" idx="0"/>
          </p:cNvCxnSpPr>
          <p:nvPr/>
        </p:nvCxnSpPr>
        <p:spPr>
          <a:xfrm flipH="1" rot="10800000">
            <a:off x="2119063" y="2773075"/>
            <a:ext cx="195600" cy="89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" name="Google Shape;225;p3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/>
        </p:nvSpPr>
        <p:spPr>
          <a:xfrm>
            <a:off x="-2980550" y="2856800"/>
            <a:ext cx="15992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32" name="Google Shape;232;p31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31"/>
          <p:cNvCxnSpPr>
            <a:stCxn id="235" idx="0"/>
            <a:endCxn id="232" idx="1"/>
          </p:cNvCxnSpPr>
          <p:nvPr/>
        </p:nvCxnSpPr>
        <p:spPr>
          <a:xfrm flipH="1" rot="10800000">
            <a:off x="545550" y="2571700"/>
            <a:ext cx="416400" cy="55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5" name="Google Shape;235;p31"/>
          <p:cNvSpPr txBox="1"/>
          <p:nvPr/>
        </p:nvSpPr>
        <p:spPr>
          <a:xfrm>
            <a:off x="56250" y="3128800"/>
            <a:ext cx="9786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Teacher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961950" y="3559550"/>
            <a:ext cx="416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AI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37" name="Google Shape;237;p31"/>
          <p:cNvCxnSpPr>
            <a:stCxn id="236" idx="0"/>
          </p:cNvCxnSpPr>
          <p:nvPr/>
        </p:nvCxnSpPr>
        <p:spPr>
          <a:xfrm flipH="1" rot="10800000">
            <a:off x="1170150" y="2553050"/>
            <a:ext cx="224400" cy="100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8" name="Google Shape;238;p31"/>
          <p:cNvSpPr txBox="1"/>
          <p:nvPr/>
        </p:nvSpPr>
        <p:spPr>
          <a:xfrm>
            <a:off x="2654350" y="974775"/>
            <a:ext cx="15972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Teaching Size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39" name="Google Shape;239;p31"/>
          <p:cNvCxnSpPr/>
          <p:nvPr/>
        </p:nvCxnSpPr>
        <p:spPr>
          <a:xfrm>
            <a:off x="3261700" y="1540875"/>
            <a:ext cx="180000" cy="67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0" name="Google Shape;240;p31"/>
          <p:cNvSpPr txBox="1"/>
          <p:nvPr/>
        </p:nvSpPr>
        <p:spPr>
          <a:xfrm>
            <a:off x="4746375" y="1001000"/>
            <a:ext cx="13383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1 - Fidelity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41" name="Google Shape;241;p31"/>
          <p:cNvCxnSpPr/>
          <p:nvPr/>
        </p:nvCxnSpPr>
        <p:spPr>
          <a:xfrm flipH="1">
            <a:off x="4881350" y="1394650"/>
            <a:ext cx="371100" cy="7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31"/>
          <p:cNvSpPr txBox="1"/>
          <p:nvPr/>
        </p:nvSpPr>
        <p:spPr>
          <a:xfrm>
            <a:off x="6512150" y="920625"/>
            <a:ext cx="9786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Model of learner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43" name="Google Shape;243;p31"/>
          <p:cNvCxnSpPr>
            <a:stCxn id="242" idx="2"/>
          </p:cNvCxnSpPr>
          <p:nvPr/>
        </p:nvCxnSpPr>
        <p:spPr>
          <a:xfrm flipH="1">
            <a:off x="6579650" y="1539225"/>
            <a:ext cx="421800" cy="66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4" name="Google Shape;244;p31"/>
          <p:cNvSpPr txBox="1"/>
          <p:nvPr/>
        </p:nvSpPr>
        <p:spPr>
          <a:xfrm>
            <a:off x="1629763" y="3666775"/>
            <a:ext cx="97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Teaching Set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45" name="Google Shape;245;p31"/>
          <p:cNvCxnSpPr>
            <a:stCxn id="244" idx="0"/>
          </p:cNvCxnSpPr>
          <p:nvPr/>
        </p:nvCxnSpPr>
        <p:spPr>
          <a:xfrm flipH="1" rot="10800000">
            <a:off x="2119063" y="2773075"/>
            <a:ext cx="195600" cy="89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6" name="Google Shape;246;p31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/>
          <p:nvPr/>
        </p:nvSpPr>
        <p:spPr>
          <a:xfrm>
            <a:off x="-2980550" y="2856800"/>
            <a:ext cx="15992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3" name="Google Shape;253;p32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2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32"/>
          <p:cNvCxnSpPr>
            <a:stCxn id="256" idx="0"/>
            <a:endCxn id="253" idx="1"/>
          </p:cNvCxnSpPr>
          <p:nvPr/>
        </p:nvCxnSpPr>
        <p:spPr>
          <a:xfrm flipH="1" rot="10800000">
            <a:off x="545550" y="2571700"/>
            <a:ext cx="416400" cy="55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" name="Google Shape;256;p32"/>
          <p:cNvSpPr txBox="1"/>
          <p:nvPr/>
        </p:nvSpPr>
        <p:spPr>
          <a:xfrm>
            <a:off x="56250" y="3128800"/>
            <a:ext cx="9786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Teacher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961950" y="3559550"/>
            <a:ext cx="416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AI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58" name="Google Shape;258;p32"/>
          <p:cNvCxnSpPr>
            <a:stCxn id="257" idx="0"/>
          </p:cNvCxnSpPr>
          <p:nvPr/>
        </p:nvCxnSpPr>
        <p:spPr>
          <a:xfrm flipH="1" rot="10800000">
            <a:off x="1170150" y="2553050"/>
            <a:ext cx="224400" cy="100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9" name="Google Shape;259;p32"/>
          <p:cNvSpPr txBox="1"/>
          <p:nvPr/>
        </p:nvSpPr>
        <p:spPr>
          <a:xfrm>
            <a:off x="2654350" y="974775"/>
            <a:ext cx="15972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Teaching Size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60" name="Google Shape;260;p32"/>
          <p:cNvCxnSpPr/>
          <p:nvPr/>
        </p:nvCxnSpPr>
        <p:spPr>
          <a:xfrm>
            <a:off x="3261700" y="1540875"/>
            <a:ext cx="180000" cy="67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1" name="Google Shape;261;p32"/>
          <p:cNvSpPr txBox="1"/>
          <p:nvPr/>
        </p:nvSpPr>
        <p:spPr>
          <a:xfrm>
            <a:off x="4746375" y="1001000"/>
            <a:ext cx="13383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1 - Fidelity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62" name="Google Shape;262;p32"/>
          <p:cNvCxnSpPr/>
          <p:nvPr/>
        </p:nvCxnSpPr>
        <p:spPr>
          <a:xfrm flipH="1">
            <a:off x="4881350" y="1394650"/>
            <a:ext cx="371100" cy="7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3" name="Google Shape;263;p32"/>
          <p:cNvSpPr txBox="1"/>
          <p:nvPr/>
        </p:nvSpPr>
        <p:spPr>
          <a:xfrm>
            <a:off x="6512150" y="920625"/>
            <a:ext cx="9786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Model of learner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64" name="Google Shape;264;p32"/>
          <p:cNvCxnSpPr>
            <a:stCxn id="263" idx="2"/>
          </p:cNvCxnSpPr>
          <p:nvPr/>
        </p:nvCxnSpPr>
        <p:spPr>
          <a:xfrm flipH="1">
            <a:off x="6579650" y="1539225"/>
            <a:ext cx="421800" cy="66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5" name="Google Shape;265;p32"/>
          <p:cNvSpPr txBox="1"/>
          <p:nvPr/>
        </p:nvSpPr>
        <p:spPr>
          <a:xfrm>
            <a:off x="7771850" y="1327175"/>
            <a:ext cx="112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Learners guess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66" name="Google Shape;266;p32"/>
          <p:cNvCxnSpPr>
            <a:stCxn id="265" idx="1"/>
          </p:cNvCxnSpPr>
          <p:nvPr/>
        </p:nvCxnSpPr>
        <p:spPr>
          <a:xfrm>
            <a:off x="7771850" y="1634975"/>
            <a:ext cx="300" cy="67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7" name="Google Shape;267;p32"/>
          <p:cNvSpPr txBox="1"/>
          <p:nvPr/>
        </p:nvSpPr>
        <p:spPr>
          <a:xfrm>
            <a:off x="1629763" y="3666775"/>
            <a:ext cx="97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Teaching Set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68" name="Google Shape;268;p32"/>
          <p:cNvCxnSpPr>
            <a:stCxn id="267" idx="0"/>
          </p:cNvCxnSpPr>
          <p:nvPr/>
        </p:nvCxnSpPr>
        <p:spPr>
          <a:xfrm flipH="1" rot="10800000">
            <a:off x="2119063" y="2773075"/>
            <a:ext cx="195600" cy="89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9" name="Google Shape;269;p32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>
            <p:ph idx="4294967295" type="title"/>
          </p:nvPr>
        </p:nvSpPr>
        <p:spPr>
          <a:xfrm>
            <a:off x="1529700" y="1884300"/>
            <a:ext cx="6084600" cy="13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o" sz="6900"/>
              <a:t>What to teach?</a:t>
            </a:r>
            <a:endParaRPr sz="6900"/>
          </a:p>
        </p:txBody>
      </p:sp>
      <p:sp>
        <p:nvSpPr>
          <p:cNvPr id="276" name="Google Shape;27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/>
          <p:nvPr/>
        </p:nvSpPr>
        <p:spPr>
          <a:xfrm>
            <a:off x="-2980550" y="2856800"/>
            <a:ext cx="15992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82" name="Google Shape;282;p34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4"/>
          <p:cNvSpPr txBox="1"/>
          <p:nvPr/>
        </p:nvSpPr>
        <p:spPr>
          <a:xfrm>
            <a:off x="961950" y="3559550"/>
            <a:ext cx="416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AI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85" name="Google Shape;285;p34"/>
          <p:cNvCxnSpPr>
            <a:stCxn id="284" idx="0"/>
          </p:cNvCxnSpPr>
          <p:nvPr/>
        </p:nvCxnSpPr>
        <p:spPr>
          <a:xfrm flipH="1" rot="10800000">
            <a:off x="1170150" y="2553050"/>
            <a:ext cx="224400" cy="100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6" name="Google Shape;286;p34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/>
          <p:nvPr>
            <p:ph idx="4294967295" type="title"/>
          </p:nvPr>
        </p:nvSpPr>
        <p:spPr>
          <a:xfrm>
            <a:off x="2308950" y="1044600"/>
            <a:ext cx="4526100" cy="30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66750" lvl="0" marL="457200" rtl="0" algn="ctr">
              <a:spcBef>
                <a:spcPts val="0"/>
              </a:spcBef>
              <a:spcAft>
                <a:spcPts val="0"/>
              </a:spcAft>
              <a:buSzPts val="6900"/>
              <a:buChar char="●"/>
            </a:pPr>
            <a:r>
              <a:rPr lang="no" sz="6900"/>
              <a:t>CNN</a:t>
            </a:r>
            <a:endParaRPr sz="6900"/>
          </a:p>
          <a:p>
            <a:pPr indent="-666750" lvl="0" marL="457200" rtl="0" algn="ctr">
              <a:spcBef>
                <a:spcPts val="0"/>
              </a:spcBef>
              <a:spcAft>
                <a:spcPts val="0"/>
              </a:spcAft>
              <a:buSzPts val="6900"/>
              <a:buChar char="●"/>
            </a:pPr>
            <a:r>
              <a:rPr lang="no" sz="6900"/>
              <a:t>Boolean functions</a:t>
            </a:r>
            <a:endParaRPr sz="6900"/>
          </a:p>
        </p:txBody>
      </p:sp>
      <p:sp>
        <p:nvSpPr>
          <p:cNvPr id="293" name="Google Shape;29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562"/>
              <a:buFont typeface="Arial"/>
              <a:buNone/>
            </a:pPr>
            <a:r>
              <a:rPr lang="no" sz="2133"/>
              <a:t>- Boolean function </a:t>
            </a:r>
            <a:br>
              <a:rPr lang="no" sz="2133"/>
            </a:br>
            <a:r>
              <a:rPr lang="no" sz="2133"/>
              <a:t>w/irrelevant features(</a:t>
            </a:r>
            <a:r>
              <a:rPr lang="no" sz="1133"/>
              <a:t>letter-size, rotation, placement</a:t>
            </a:r>
            <a:r>
              <a:rPr lang="no" sz="2133"/>
              <a:t>)</a:t>
            </a:r>
            <a:endParaRPr sz="21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36"/>
          <p:cNvPicPr preferRelativeResize="0"/>
          <p:nvPr/>
        </p:nvPicPr>
        <p:blipFill rotWithShape="1">
          <a:blip r:embed="rId3">
            <a:alphaModFix/>
          </a:blip>
          <a:srcRect b="40316" l="4179" r="90420" t="0"/>
          <a:stretch/>
        </p:blipFill>
        <p:spPr>
          <a:xfrm>
            <a:off x="390500" y="514450"/>
            <a:ext cx="427500" cy="4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6"/>
          <p:cNvSpPr txBox="1"/>
          <p:nvPr/>
        </p:nvSpPr>
        <p:spPr>
          <a:xfrm>
            <a:off x="642700" y="1266325"/>
            <a:ext cx="3506100" cy="3302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no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p36"/>
          <p:cNvSpPr txBox="1"/>
          <p:nvPr/>
        </p:nvSpPr>
        <p:spPr>
          <a:xfrm>
            <a:off x="5025775" y="1266325"/>
            <a:ext cx="3506100" cy="3302700"/>
          </a:xfrm>
          <a:prstGeom prst="rect">
            <a:avLst/>
          </a:prstGeom>
          <a:noFill/>
          <a:ln cap="flat" cmpd="sng" w="9525">
            <a:solidFill>
              <a:srgbClr val="2021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no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labels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2" name="Google Shape;30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9776" y="1823625"/>
            <a:ext cx="883800" cy="8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6103" y="3310650"/>
            <a:ext cx="972375" cy="95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3500" y="2003375"/>
            <a:ext cx="972375" cy="977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5" name="Google Shape;305;p36"/>
          <p:cNvCxnSpPr>
            <a:stCxn id="302" idx="0"/>
            <a:endCxn id="306" idx="1"/>
          </p:cNvCxnSpPr>
          <p:nvPr/>
        </p:nvCxnSpPr>
        <p:spPr>
          <a:xfrm flipH="1" rot="-5400000">
            <a:off x="3554326" y="-119025"/>
            <a:ext cx="57300" cy="3942600"/>
          </a:xfrm>
          <a:prstGeom prst="curvedConnector4">
            <a:avLst>
              <a:gd fmla="val -415576" name="adj1"/>
              <a:gd fmla="val 55603" name="adj2"/>
            </a:avLst>
          </a:prstGeom>
          <a:noFill/>
          <a:ln cap="flat" cmpd="sng" w="9525">
            <a:solidFill>
              <a:srgbClr val="695D4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06" name="Google Shape;306;p36"/>
          <p:cNvSpPr txBox="1"/>
          <p:nvPr/>
        </p:nvSpPr>
        <p:spPr>
          <a:xfrm>
            <a:off x="5554175" y="1680700"/>
            <a:ext cx="2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36"/>
          <p:cNvSpPr txBox="1"/>
          <p:nvPr/>
        </p:nvSpPr>
        <p:spPr>
          <a:xfrm>
            <a:off x="5901925" y="2646950"/>
            <a:ext cx="2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8" name="Google Shape;308;p36"/>
          <p:cNvCxnSpPr>
            <a:stCxn id="304" idx="3"/>
            <a:endCxn id="307" idx="1"/>
          </p:cNvCxnSpPr>
          <p:nvPr/>
        </p:nvCxnSpPr>
        <p:spPr>
          <a:xfrm>
            <a:off x="3375875" y="2492140"/>
            <a:ext cx="2526000" cy="354900"/>
          </a:xfrm>
          <a:prstGeom prst="curvedConnector3">
            <a:avLst>
              <a:gd fmla="val 50001" name="adj1"/>
            </a:avLst>
          </a:prstGeom>
          <a:noFill/>
          <a:ln cap="flat" cmpd="sng" w="9525">
            <a:solidFill>
              <a:srgbClr val="695D4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09" name="Google Shape;309;p36"/>
          <p:cNvSpPr txBox="1"/>
          <p:nvPr/>
        </p:nvSpPr>
        <p:spPr>
          <a:xfrm>
            <a:off x="5554200" y="3694625"/>
            <a:ext cx="417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36"/>
          <p:cNvSpPr txBox="1"/>
          <p:nvPr/>
        </p:nvSpPr>
        <p:spPr>
          <a:xfrm>
            <a:off x="5503450" y="3694625"/>
            <a:ext cx="42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1" name="Google Shape;311;p36"/>
          <p:cNvCxnSpPr>
            <a:stCxn id="303" idx="3"/>
            <a:endCxn id="310" idx="1"/>
          </p:cNvCxnSpPr>
          <p:nvPr/>
        </p:nvCxnSpPr>
        <p:spPr>
          <a:xfrm>
            <a:off x="2428478" y="3789188"/>
            <a:ext cx="3075000" cy="105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695D4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12" name="Google Shape;312;p36"/>
          <p:cNvSpPr txBox="1"/>
          <p:nvPr/>
        </p:nvSpPr>
        <p:spPr>
          <a:xfrm>
            <a:off x="5112275" y="752225"/>
            <a:ext cx="236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>
                <a:latin typeface="Open Sans"/>
                <a:ea typeface="Open Sans"/>
                <a:cs typeface="Open Sans"/>
                <a:sym typeface="Open Sans"/>
              </a:rPr>
              <a:t>f(A,B,C,D) = not C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Training CNN w/irrelevant features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37"/>
          <p:cNvPicPr preferRelativeResize="0"/>
          <p:nvPr/>
        </p:nvPicPr>
        <p:blipFill rotWithShape="1">
          <a:blip r:embed="rId3">
            <a:alphaModFix/>
          </a:blip>
          <a:srcRect b="84760" l="0" r="0" t="0"/>
          <a:stretch/>
        </p:blipFill>
        <p:spPr>
          <a:xfrm>
            <a:off x="104175" y="2711425"/>
            <a:ext cx="8935651" cy="5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7"/>
          <p:cNvSpPr txBox="1"/>
          <p:nvPr>
            <p:ph idx="1" type="body"/>
          </p:nvPr>
        </p:nvSpPr>
        <p:spPr>
          <a:xfrm>
            <a:off x="551350" y="1437825"/>
            <a:ext cx="3529500" cy="853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2800">
                <a:solidFill>
                  <a:schemeClr val="dk1"/>
                </a:solidFill>
              </a:rPr>
              <a:t>Trained on: AB+C</a:t>
            </a:r>
            <a:endParaRPr sz="2800"/>
          </a:p>
        </p:txBody>
      </p:sp>
      <p:sp>
        <p:nvSpPr>
          <p:cNvPr id="321" name="Google Shape;321;p37"/>
          <p:cNvSpPr txBox="1"/>
          <p:nvPr>
            <p:ph idx="1" type="body"/>
          </p:nvPr>
        </p:nvSpPr>
        <p:spPr>
          <a:xfrm>
            <a:off x="4868775" y="1437825"/>
            <a:ext cx="3529500" cy="853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2800">
                <a:solidFill>
                  <a:schemeClr val="dk1"/>
                </a:solidFill>
              </a:rPr>
              <a:t>AI</a:t>
            </a:r>
            <a:r>
              <a:rPr baseline="-25000" lang="no" sz="2800">
                <a:solidFill>
                  <a:schemeClr val="dk1"/>
                </a:solidFill>
              </a:rPr>
              <a:t>k</a:t>
            </a:r>
            <a:r>
              <a:rPr lang="no" sz="2800">
                <a:solidFill>
                  <a:schemeClr val="dk1"/>
                </a:solidFill>
              </a:rPr>
              <a:t> -&gt; Traningset size k</a:t>
            </a:r>
            <a:endParaRPr sz="2800"/>
          </a:p>
        </p:txBody>
      </p:sp>
      <p:sp>
        <p:nvSpPr>
          <p:cNvPr id="322" name="Google Shape;32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106"/>
              <a:buFont typeface="Arial"/>
              <a:buNone/>
            </a:pPr>
            <a:r>
              <a:rPr lang="no" sz="3133"/>
              <a:t>Introduction</a:t>
            </a:r>
            <a:endParaRPr sz="31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70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5"/>
              <a:buChar char="●"/>
            </a:pPr>
            <a:r>
              <a:rPr lang="no" sz="1865"/>
              <a:t>Why</a:t>
            </a:r>
            <a:endParaRPr sz="1865"/>
          </a:p>
          <a:p>
            <a:pPr indent="-32353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95"/>
              <a:buChar char="○"/>
            </a:pPr>
            <a:r>
              <a:rPr lang="no" sz="1495"/>
              <a:t>AI makes decision, we need to understand</a:t>
            </a:r>
            <a:endParaRPr sz="1495"/>
          </a:p>
          <a:p>
            <a:pPr indent="-3470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5"/>
              <a:buChar char="●"/>
            </a:pPr>
            <a:r>
              <a:rPr lang="no" sz="1865"/>
              <a:t>What</a:t>
            </a:r>
            <a:endParaRPr sz="1865"/>
          </a:p>
          <a:p>
            <a:pPr indent="-32353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95"/>
              <a:buChar char="○"/>
            </a:pPr>
            <a:r>
              <a:rPr lang="no" sz="1495"/>
              <a:t>Exemplar-based explanations, using Machine Teaching techniques.</a:t>
            </a:r>
            <a:endParaRPr sz="1495"/>
          </a:p>
          <a:p>
            <a:pPr indent="-3470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65"/>
              <a:buChar char="●"/>
            </a:pPr>
            <a:r>
              <a:rPr lang="no" sz="1865"/>
              <a:t>This: </a:t>
            </a:r>
            <a:endParaRPr sz="1865"/>
          </a:p>
          <a:p>
            <a:pPr indent="-32353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95"/>
              <a:buChar char="○"/>
            </a:pPr>
            <a:r>
              <a:rPr lang="no" sz="1495"/>
              <a:t>Background</a:t>
            </a:r>
            <a:endParaRPr sz="1495"/>
          </a:p>
          <a:p>
            <a:pPr indent="-32353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95"/>
              <a:buChar char="○"/>
            </a:pPr>
            <a:r>
              <a:rPr lang="no" sz="1495"/>
              <a:t>Proposed framework</a:t>
            </a:r>
            <a:endParaRPr sz="1495"/>
          </a:p>
          <a:p>
            <a:pPr indent="-32353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95"/>
              <a:buChar char="○"/>
            </a:pPr>
            <a:r>
              <a:rPr lang="no" sz="1495"/>
              <a:t>Teaching various AIs</a:t>
            </a:r>
            <a:endParaRPr sz="1495"/>
          </a:p>
          <a:p>
            <a:pPr indent="-32353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95"/>
              <a:buChar char="○"/>
            </a:pPr>
            <a:r>
              <a:rPr lang="no" sz="1495"/>
              <a:t>Human survey</a:t>
            </a:r>
            <a:endParaRPr sz="1495"/>
          </a:p>
          <a:p>
            <a:pPr indent="-32353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95"/>
              <a:buChar char="○"/>
            </a:pPr>
            <a:r>
              <a:rPr lang="no" sz="1495"/>
              <a:t>Conclusion</a:t>
            </a:r>
            <a:endParaRPr sz="1495"/>
          </a:p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125" y="661263"/>
            <a:ext cx="254731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"/>
          <p:cNvSpPr txBox="1"/>
          <p:nvPr/>
        </p:nvSpPr>
        <p:spPr>
          <a:xfrm>
            <a:off x="-2980550" y="2856800"/>
            <a:ext cx="15992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28" name="Google Shape;328;p38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8"/>
          <p:cNvSpPr txBox="1"/>
          <p:nvPr/>
        </p:nvSpPr>
        <p:spPr>
          <a:xfrm>
            <a:off x="961950" y="3559550"/>
            <a:ext cx="416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AI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31" name="Google Shape;331;p38"/>
          <p:cNvCxnSpPr>
            <a:stCxn id="330" idx="0"/>
          </p:cNvCxnSpPr>
          <p:nvPr/>
        </p:nvCxnSpPr>
        <p:spPr>
          <a:xfrm flipH="1" rot="10800000">
            <a:off x="1170150" y="2553050"/>
            <a:ext cx="224400" cy="100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2" name="Google Shape;332;p3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9"/>
          <p:cNvSpPr txBox="1"/>
          <p:nvPr/>
        </p:nvSpPr>
        <p:spPr>
          <a:xfrm>
            <a:off x="-2980550" y="2856800"/>
            <a:ext cx="15992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39" name="Google Shape;339;p39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9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9"/>
          <p:cNvSpPr txBox="1"/>
          <p:nvPr/>
        </p:nvSpPr>
        <p:spPr>
          <a:xfrm>
            <a:off x="4746375" y="1001000"/>
            <a:ext cx="13383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1 - Fidelity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42" name="Google Shape;342;p39"/>
          <p:cNvCxnSpPr/>
          <p:nvPr/>
        </p:nvCxnSpPr>
        <p:spPr>
          <a:xfrm flipH="1">
            <a:off x="4881425" y="1386500"/>
            <a:ext cx="240600" cy="80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3" name="Google Shape;343;p3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Highest fidelity boolean expressions</a:t>
            </a:r>
            <a:endParaRPr/>
          </a:p>
        </p:txBody>
      </p:sp>
      <p:pic>
        <p:nvPicPr>
          <p:cNvPr id="350" name="Google Shape;350;p40"/>
          <p:cNvPicPr preferRelativeResize="0"/>
          <p:nvPr/>
        </p:nvPicPr>
        <p:blipFill rotWithShape="1">
          <a:blip r:embed="rId3">
            <a:alphaModFix/>
          </a:blip>
          <a:srcRect b="84760" l="0" r="0" t="0"/>
          <a:stretch/>
        </p:blipFill>
        <p:spPr>
          <a:xfrm>
            <a:off x="104175" y="2711425"/>
            <a:ext cx="8935651" cy="5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0"/>
          <p:cNvSpPr txBox="1"/>
          <p:nvPr>
            <p:ph idx="1" type="body"/>
          </p:nvPr>
        </p:nvSpPr>
        <p:spPr>
          <a:xfrm>
            <a:off x="551350" y="1437825"/>
            <a:ext cx="3529500" cy="853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2800">
                <a:solidFill>
                  <a:schemeClr val="dk1"/>
                </a:solidFill>
              </a:rPr>
              <a:t>Similarity measure</a:t>
            </a:r>
            <a:endParaRPr sz="2800"/>
          </a:p>
        </p:txBody>
      </p:sp>
      <p:sp>
        <p:nvSpPr>
          <p:cNvPr id="352" name="Google Shape;352;p40"/>
          <p:cNvSpPr txBox="1"/>
          <p:nvPr>
            <p:ph idx="1" type="body"/>
          </p:nvPr>
        </p:nvSpPr>
        <p:spPr>
          <a:xfrm>
            <a:off x="4912075" y="1437825"/>
            <a:ext cx="3529500" cy="853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2800">
                <a:solidFill>
                  <a:schemeClr val="dk1"/>
                </a:solidFill>
              </a:rPr>
              <a:t>RMS-error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53" name="Google Shape;35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Highest fidelity boolean expressions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9" name="Google Shape;359;p41"/>
          <p:cNvPicPr preferRelativeResize="0"/>
          <p:nvPr/>
        </p:nvPicPr>
        <p:blipFill rotWithShape="1">
          <a:blip r:embed="rId3">
            <a:alphaModFix/>
          </a:blip>
          <a:srcRect b="67669" l="0" r="0" t="0"/>
          <a:stretch/>
        </p:blipFill>
        <p:spPr>
          <a:xfrm>
            <a:off x="104175" y="2711425"/>
            <a:ext cx="8935651" cy="10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1"/>
          <p:cNvSpPr txBox="1"/>
          <p:nvPr>
            <p:ph idx="1" type="body"/>
          </p:nvPr>
        </p:nvSpPr>
        <p:spPr>
          <a:xfrm>
            <a:off x="551350" y="1437825"/>
            <a:ext cx="3529500" cy="853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2800">
                <a:solidFill>
                  <a:schemeClr val="dk1"/>
                </a:solidFill>
              </a:rPr>
              <a:t>Similarity measure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61" name="Google Shape;361;p41"/>
          <p:cNvSpPr txBox="1"/>
          <p:nvPr>
            <p:ph idx="1" type="body"/>
          </p:nvPr>
        </p:nvSpPr>
        <p:spPr>
          <a:xfrm>
            <a:off x="4912075" y="1437825"/>
            <a:ext cx="3529500" cy="853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2800">
                <a:solidFill>
                  <a:schemeClr val="dk1"/>
                </a:solidFill>
              </a:rPr>
              <a:t>RMS-error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62" name="Google Shape;36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Highest fidelity boolean expressions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8" name="Google Shape;368;p42"/>
          <p:cNvPicPr preferRelativeResize="0"/>
          <p:nvPr/>
        </p:nvPicPr>
        <p:blipFill rotWithShape="1">
          <a:blip r:embed="rId3">
            <a:alphaModFix/>
          </a:blip>
          <a:srcRect b="67669" l="0" r="0" t="0"/>
          <a:stretch/>
        </p:blipFill>
        <p:spPr>
          <a:xfrm>
            <a:off x="104175" y="2711425"/>
            <a:ext cx="8935651" cy="10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2"/>
          <p:cNvSpPr txBox="1"/>
          <p:nvPr>
            <p:ph idx="1" type="body"/>
          </p:nvPr>
        </p:nvSpPr>
        <p:spPr>
          <a:xfrm>
            <a:off x="551350" y="1437825"/>
            <a:ext cx="3529500" cy="853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2800">
                <a:solidFill>
                  <a:schemeClr val="dk1"/>
                </a:solidFill>
              </a:rPr>
              <a:t>Trained on:</a:t>
            </a:r>
            <a:r>
              <a:rPr lang="no" sz="2800">
                <a:solidFill>
                  <a:schemeClr val="dk1"/>
                </a:solidFill>
              </a:rPr>
              <a:t> </a:t>
            </a:r>
            <a:r>
              <a:rPr lang="no" sz="2800">
                <a:solidFill>
                  <a:schemeClr val="dk1"/>
                </a:solidFill>
              </a:rPr>
              <a:t>AB+C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70" name="Google Shape;370;p42"/>
          <p:cNvSpPr txBox="1"/>
          <p:nvPr>
            <p:ph idx="1" type="body"/>
          </p:nvPr>
        </p:nvSpPr>
        <p:spPr>
          <a:xfrm>
            <a:off x="4912075" y="1437825"/>
            <a:ext cx="3529500" cy="853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2800">
                <a:solidFill>
                  <a:schemeClr val="dk1"/>
                </a:solidFill>
              </a:rPr>
              <a:t>Best fit: Something else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71" name="Google Shape;37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3"/>
          <p:cNvSpPr txBox="1"/>
          <p:nvPr/>
        </p:nvSpPr>
        <p:spPr>
          <a:xfrm>
            <a:off x="-2980550" y="2856800"/>
            <a:ext cx="15992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77" name="Google Shape;377;p43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3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3"/>
          <p:cNvSpPr txBox="1"/>
          <p:nvPr/>
        </p:nvSpPr>
        <p:spPr>
          <a:xfrm>
            <a:off x="4746375" y="1001000"/>
            <a:ext cx="13383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1 - Fidelity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80" name="Google Shape;380;p43"/>
          <p:cNvCxnSpPr/>
          <p:nvPr/>
        </p:nvCxnSpPr>
        <p:spPr>
          <a:xfrm flipH="1">
            <a:off x="4881425" y="1386500"/>
            <a:ext cx="240600" cy="80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1" name="Google Shape;381;p43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8" name="Google Shape;388;p44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4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4"/>
          <p:cNvSpPr txBox="1"/>
          <p:nvPr/>
        </p:nvSpPr>
        <p:spPr>
          <a:xfrm>
            <a:off x="6512150" y="920625"/>
            <a:ext cx="9786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Model of learner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91" name="Google Shape;391;p44"/>
          <p:cNvCxnSpPr>
            <a:stCxn id="390" idx="2"/>
          </p:cNvCxnSpPr>
          <p:nvPr/>
        </p:nvCxnSpPr>
        <p:spPr>
          <a:xfrm flipH="1">
            <a:off x="6579650" y="1539225"/>
            <a:ext cx="421800" cy="66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2" name="Google Shape;39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Occam's Razor</a:t>
            </a:r>
            <a:endParaRPr/>
          </a:p>
        </p:txBody>
      </p:sp>
      <p:sp>
        <p:nvSpPr>
          <p:cNvPr id="398" name="Google Shape;398;p45"/>
          <p:cNvSpPr/>
          <p:nvPr/>
        </p:nvSpPr>
        <p:spPr>
          <a:xfrm>
            <a:off x="286275" y="2571750"/>
            <a:ext cx="4081500" cy="252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99" name="Google Shape;3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25" y="2671837"/>
            <a:ext cx="1027950" cy="1022563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5"/>
          <p:cNvSpPr txBox="1"/>
          <p:nvPr/>
        </p:nvSpPr>
        <p:spPr>
          <a:xfrm>
            <a:off x="1723025" y="3047900"/>
            <a:ext cx="47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no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1" name="Google Shape;401;p45"/>
          <p:cNvPicPr preferRelativeResize="0"/>
          <p:nvPr/>
        </p:nvPicPr>
        <p:blipFill rotWithShape="1">
          <a:blip r:embed="rId3">
            <a:alphaModFix/>
          </a:blip>
          <a:srcRect b="54481" l="0" r="46469" t="0"/>
          <a:stretch/>
        </p:blipFill>
        <p:spPr>
          <a:xfrm>
            <a:off x="2637235" y="3395323"/>
            <a:ext cx="1027950" cy="102262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5"/>
          <p:cNvSpPr txBox="1"/>
          <p:nvPr/>
        </p:nvSpPr>
        <p:spPr>
          <a:xfrm>
            <a:off x="3711150" y="3803988"/>
            <a:ext cx="47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no" sz="3000"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03" name="Google Shape;403;p45"/>
          <p:cNvCxnSpPr>
            <a:stCxn id="398" idx="3"/>
            <a:endCxn id="404" idx="1"/>
          </p:cNvCxnSpPr>
          <p:nvPr/>
        </p:nvCxnSpPr>
        <p:spPr>
          <a:xfrm flipH="1" rot="10800000">
            <a:off x="4367775" y="3086100"/>
            <a:ext cx="452400" cy="75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4" name="Google Shape;404;p45"/>
          <p:cNvSpPr txBox="1"/>
          <p:nvPr/>
        </p:nvSpPr>
        <p:spPr>
          <a:xfrm>
            <a:off x="4820125" y="2826350"/>
            <a:ext cx="1875900" cy="5196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100">
                <a:latin typeface="Inter"/>
                <a:ea typeface="Inter"/>
                <a:cs typeface="Inter"/>
                <a:sym typeface="Inter"/>
              </a:rPr>
              <a:t>L</a:t>
            </a:r>
            <a:r>
              <a:rPr baseline="-25000" lang="no" sz="2100">
                <a:latin typeface="Inter"/>
                <a:ea typeface="Inter"/>
                <a:cs typeface="Inter"/>
                <a:sym typeface="Inter"/>
              </a:rPr>
              <a:t>M</a:t>
            </a:r>
            <a:r>
              <a:rPr lang="no" sz="2100">
                <a:latin typeface="Inter"/>
                <a:ea typeface="Inter"/>
                <a:cs typeface="Inter"/>
                <a:sym typeface="Inter"/>
              </a:rPr>
              <a:t>(S)=A+B</a:t>
            </a:r>
            <a:endParaRPr sz="2100"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05" name="Google Shape;405;p45"/>
          <p:cNvCxnSpPr>
            <a:stCxn id="398" idx="3"/>
            <a:endCxn id="406" idx="1"/>
          </p:cNvCxnSpPr>
          <p:nvPr/>
        </p:nvCxnSpPr>
        <p:spPr>
          <a:xfrm>
            <a:off x="4367775" y="3836400"/>
            <a:ext cx="511200" cy="5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6" name="Google Shape;406;p45"/>
          <p:cNvSpPr txBox="1"/>
          <p:nvPr/>
        </p:nvSpPr>
        <p:spPr>
          <a:xfrm>
            <a:off x="4879050" y="3804625"/>
            <a:ext cx="1956000" cy="1226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100">
                <a:latin typeface="Inter"/>
                <a:ea typeface="Inter"/>
                <a:cs typeface="Inter"/>
                <a:sym typeface="Inter"/>
              </a:rPr>
              <a:t>L</a:t>
            </a:r>
            <a:r>
              <a:rPr baseline="-25000" lang="no" sz="2100">
                <a:latin typeface="Inter"/>
                <a:ea typeface="Inter"/>
                <a:cs typeface="Inter"/>
                <a:sym typeface="Inter"/>
              </a:rPr>
              <a:t>M</a:t>
            </a:r>
            <a:r>
              <a:rPr lang="no" sz="2100">
                <a:latin typeface="Inter"/>
                <a:ea typeface="Inter"/>
                <a:cs typeface="Inter"/>
                <a:sym typeface="Inter"/>
              </a:rPr>
              <a:t>(S) is not something complicated! </a:t>
            </a:r>
            <a:endParaRPr sz="21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07" name="Google Shape;407;p45"/>
          <p:cNvPicPr preferRelativeResize="0"/>
          <p:nvPr/>
        </p:nvPicPr>
        <p:blipFill rotWithShape="1">
          <a:blip r:embed="rId4">
            <a:alphaModFix/>
          </a:blip>
          <a:srcRect b="32453" l="0" r="51345" t="13257"/>
          <a:stretch/>
        </p:blipFill>
        <p:spPr>
          <a:xfrm>
            <a:off x="596825" y="3880925"/>
            <a:ext cx="1027951" cy="10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5"/>
          <p:cNvSpPr txBox="1"/>
          <p:nvPr/>
        </p:nvSpPr>
        <p:spPr>
          <a:xfrm>
            <a:off x="1723013" y="4308525"/>
            <a:ext cx="47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no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45"/>
          <p:cNvSpPr txBox="1"/>
          <p:nvPr>
            <p:ph idx="1" type="body"/>
          </p:nvPr>
        </p:nvSpPr>
        <p:spPr>
          <a:xfrm>
            <a:off x="311700" y="1152475"/>
            <a:ext cx="8520600" cy="130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no" sz="2100">
                <a:solidFill>
                  <a:schemeClr val="dk1"/>
                </a:solidFill>
              </a:rPr>
              <a:t>Presence / absence</a:t>
            </a:r>
            <a:endParaRPr sz="31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no" sz="2100">
                <a:solidFill>
                  <a:schemeClr val="dk1"/>
                </a:solidFill>
              </a:rPr>
              <a:t>Find simplest matching boolean expression</a:t>
            </a:r>
            <a:endParaRPr sz="21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no" sz="1700">
                <a:solidFill>
                  <a:schemeClr val="dk1"/>
                </a:solidFill>
              </a:rPr>
              <a:t>Fewest clauses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410" name="Google Shape;410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Model of humans guess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6" name="Google Shape;416;p46"/>
          <p:cNvPicPr preferRelativeResize="0"/>
          <p:nvPr/>
        </p:nvPicPr>
        <p:blipFill rotWithShape="1">
          <a:blip r:embed="rId3">
            <a:alphaModFix/>
          </a:blip>
          <a:srcRect b="22114" l="0" r="0" t="32324"/>
          <a:stretch/>
        </p:blipFill>
        <p:spPr>
          <a:xfrm>
            <a:off x="104175" y="2424550"/>
            <a:ext cx="893565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Model of humans guess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3" name="Google Shape;423;p47"/>
          <p:cNvPicPr preferRelativeResize="0"/>
          <p:nvPr/>
        </p:nvPicPr>
        <p:blipFill rotWithShape="1">
          <a:blip r:embed="rId3">
            <a:alphaModFix/>
          </a:blip>
          <a:srcRect b="22114" l="0" r="0" t="32324"/>
          <a:stretch/>
        </p:blipFill>
        <p:spPr>
          <a:xfrm>
            <a:off x="104175" y="2424550"/>
            <a:ext cx="8935651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7"/>
          <p:cNvPicPr preferRelativeResize="0"/>
          <p:nvPr/>
        </p:nvPicPr>
        <p:blipFill rotWithShape="1">
          <a:blip r:embed="rId3">
            <a:alphaModFix/>
          </a:blip>
          <a:srcRect b="90450" l="0" r="0" t="-36010"/>
          <a:stretch/>
        </p:blipFill>
        <p:spPr>
          <a:xfrm>
            <a:off x="104175" y="900550"/>
            <a:ext cx="8935651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2572500" y="445025"/>
            <a:ext cx="399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Explainable AI 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709850"/>
            <a:ext cx="8520600" cy="24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94376" lvl="0" marL="4572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3071">
                <a:solidFill>
                  <a:schemeClr val="dk1"/>
                </a:solidFill>
              </a:rPr>
              <a:t>Global explanation - explain everything</a:t>
            </a:r>
            <a:br>
              <a:rPr lang="no" sz="3071">
                <a:solidFill>
                  <a:schemeClr val="dk1"/>
                </a:solidFill>
              </a:rPr>
            </a:br>
            <a:endParaRPr sz="3071">
              <a:solidFill>
                <a:schemeClr val="dk1"/>
              </a:solidFill>
            </a:endParaRPr>
          </a:p>
          <a:p>
            <a:pPr indent="-394376" lvl="0" marL="4572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3071">
                <a:solidFill>
                  <a:schemeClr val="dk1"/>
                </a:solidFill>
              </a:rPr>
              <a:t>Model agnostic - no matter what model</a:t>
            </a:r>
            <a:br>
              <a:rPr lang="no" sz="3071">
                <a:solidFill>
                  <a:schemeClr val="dk1"/>
                </a:solidFill>
              </a:rPr>
            </a:br>
            <a:endParaRPr sz="3071">
              <a:solidFill>
                <a:schemeClr val="dk1"/>
              </a:solidFill>
            </a:endParaRPr>
          </a:p>
          <a:p>
            <a:pPr indent="-394376" lvl="0" marL="4572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 sz="3071">
                <a:solidFill>
                  <a:schemeClr val="dk1"/>
                </a:solidFill>
              </a:rPr>
              <a:t>Exemple-based explanation </a:t>
            </a:r>
            <a:endParaRPr sz="307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Taught model and highest fidelity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1" name="Google Shape;431;p48"/>
          <p:cNvPicPr preferRelativeResize="0"/>
          <p:nvPr/>
        </p:nvPicPr>
        <p:blipFill rotWithShape="1">
          <a:blip r:embed="rId3">
            <a:alphaModFix/>
          </a:blip>
          <a:srcRect b="22114" l="0" r="0" t="32324"/>
          <a:stretch/>
        </p:blipFill>
        <p:spPr>
          <a:xfrm>
            <a:off x="104175" y="2424550"/>
            <a:ext cx="8935651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8"/>
          <p:cNvPicPr preferRelativeResize="0"/>
          <p:nvPr/>
        </p:nvPicPr>
        <p:blipFill rotWithShape="1">
          <a:blip r:embed="rId3">
            <a:alphaModFix/>
          </a:blip>
          <a:srcRect b="73594" l="0" r="0" t="13204"/>
          <a:stretch/>
        </p:blipFill>
        <p:spPr>
          <a:xfrm>
            <a:off x="104175" y="1982950"/>
            <a:ext cx="8935651" cy="4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8"/>
          <p:cNvPicPr preferRelativeResize="0"/>
          <p:nvPr/>
        </p:nvPicPr>
        <p:blipFill rotWithShape="1">
          <a:blip r:embed="rId3">
            <a:alphaModFix/>
          </a:blip>
          <a:srcRect b="90450" l="0" r="0" t="0"/>
          <a:stretch/>
        </p:blipFill>
        <p:spPr>
          <a:xfrm>
            <a:off x="104175" y="1717288"/>
            <a:ext cx="8935651" cy="3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Taught model and highest fidelity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0" name="Google Shape;440;p49"/>
          <p:cNvPicPr preferRelativeResize="0"/>
          <p:nvPr/>
        </p:nvPicPr>
        <p:blipFill rotWithShape="1">
          <a:blip r:embed="rId3">
            <a:alphaModFix/>
          </a:blip>
          <a:srcRect b="22114" l="0" r="0" t="32324"/>
          <a:stretch/>
        </p:blipFill>
        <p:spPr>
          <a:xfrm>
            <a:off x="104175" y="2424550"/>
            <a:ext cx="8935651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9"/>
          <p:cNvPicPr preferRelativeResize="0"/>
          <p:nvPr/>
        </p:nvPicPr>
        <p:blipFill rotWithShape="1">
          <a:blip r:embed="rId3">
            <a:alphaModFix/>
          </a:blip>
          <a:srcRect b="73594" l="0" r="0" t="13204"/>
          <a:stretch/>
        </p:blipFill>
        <p:spPr>
          <a:xfrm>
            <a:off x="104175" y="1982950"/>
            <a:ext cx="8935651" cy="4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9"/>
          <p:cNvPicPr preferRelativeResize="0"/>
          <p:nvPr/>
        </p:nvPicPr>
        <p:blipFill rotWithShape="1">
          <a:blip r:embed="rId3">
            <a:alphaModFix/>
          </a:blip>
          <a:srcRect b="90450" l="0" r="0" t="0"/>
          <a:stretch/>
        </p:blipFill>
        <p:spPr>
          <a:xfrm>
            <a:off x="104175" y="1717288"/>
            <a:ext cx="8935651" cy="3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9"/>
          <p:cNvSpPr/>
          <p:nvPr/>
        </p:nvSpPr>
        <p:spPr>
          <a:xfrm>
            <a:off x="311700" y="2036700"/>
            <a:ext cx="8520600" cy="777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Taught model and highest fidelity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0" name="Google Shape;450;p50"/>
          <p:cNvPicPr preferRelativeResize="0"/>
          <p:nvPr/>
        </p:nvPicPr>
        <p:blipFill rotWithShape="1">
          <a:blip r:embed="rId3">
            <a:alphaModFix/>
          </a:blip>
          <a:srcRect b="22114" l="0" r="0" t="32324"/>
          <a:stretch/>
        </p:blipFill>
        <p:spPr>
          <a:xfrm>
            <a:off x="104175" y="2424550"/>
            <a:ext cx="8935651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0"/>
          <p:cNvPicPr preferRelativeResize="0"/>
          <p:nvPr/>
        </p:nvPicPr>
        <p:blipFill rotWithShape="1">
          <a:blip r:embed="rId3">
            <a:alphaModFix/>
          </a:blip>
          <a:srcRect b="73594" l="0" r="0" t="13204"/>
          <a:stretch/>
        </p:blipFill>
        <p:spPr>
          <a:xfrm>
            <a:off x="104175" y="1982950"/>
            <a:ext cx="8935651" cy="4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0"/>
          <p:cNvPicPr preferRelativeResize="0"/>
          <p:nvPr/>
        </p:nvPicPr>
        <p:blipFill rotWithShape="1">
          <a:blip r:embed="rId3">
            <a:alphaModFix/>
          </a:blip>
          <a:srcRect b="90450" l="0" r="0" t="0"/>
          <a:stretch/>
        </p:blipFill>
        <p:spPr>
          <a:xfrm>
            <a:off x="104175" y="1717288"/>
            <a:ext cx="8935651" cy="3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0"/>
          <p:cNvSpPr/>
          <p:nvPr/>
        </p:nvSpPr>
        <p:spPr>
          <a:xfrm>
            <a:off x="4251625" y="1801100"/>
            <a:ext cx="770700" cy="2424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1"/>
          <p:cNvSpPr txBox="1"/>
          <p:nvPr/>
        </p:nvSpPr>
        <p:spPr>
          <a:xfrm>
            <a:off x="-2980550" y="2856800"/>
            <a:ext cx="15992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60" name="Google Shape;460;p51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51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51"/>
          <p:cNvSpPr txBox="1"/>
          <p:nvPr/>
        </p:nvSpPr>
        <p:spPr>
          <a:xfrm>
            <a:off x="2654350" y="974775"/>
            <a:ext cx="15972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Teaching Size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63" name="Google Shape;463;p51"/>
          <p:cNvCxnSpPr/>
          <p:nvPr/>
        </p:nvCxnSpPr>
        <p:spPr>
          <a:xfrm>
            <a:off x="3261700" y="1540875"/>
            <a:ext cx="180000" cy="67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4" name="Google Shape;464;p51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2"/>
          <p:cNvSpPr txBox="1"/>
          <p:nvPr/>
        </p:nvSpPr>
        <p:spPr>
          <a:xfrm>
            <a:off x="-2980550" y="2856800"/>
            <a:ext cx="15992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71" name="Google Shape;471;p52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52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52"/>
          <p:cNvSpPr txBox="1"/>
          <p:nvPr/>
        </p:nvSpPr>
        <p:spPr>
          <a:xfrm>
            <a:off x="2654350" y="974775"/>
            <a:ext cx="15972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Teaching Size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74" name="Google Shape;474;p52"/>
          <p:cNvCxnSpPr/>
          <p:nvPr/>
        </p:nvCxnSpPr>
        <p:spPr>
          <a:xfrm>
            <a:off x="3261700" y="1540875"/>
            <a:ext cx="180000" cy="67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5" name="Google Shape;475;p52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2"/>
          <p:cNvSpPr txBox="1"/>
          <p:nvPr/>
        </p:nvSpPr>
        <p:spPr>
          <a:xfrm>
            <a:off x="3773400" y="772125"/>
            <a:ext cx="10323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Trade-off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77" name="Google Shape;477;p52"/>
          <p:cNvCxnSpPr/>
          <p:nvPr/>
        </p:nvCxnSpPr>
        <p:spPr>
          <a:xfrm>
            <a:off x="4251550" y="1284075"/>
            <a:ext cx="69900" cy="98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8" name="Google Shape;478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Teaching Size</a:t>
            </a:r>
            <a:endParaRPr/>
          </a:p>
        </p:txBody>
      </p:sp>
      <p:sp>
        <p:nvSpPr>
          <p:cNvPr id="484" name="Google Shape;484;p53"/>
          <p:cNvSpPr txBox="1"/>
          <p:nvPr>
            <p:ph idx="1" type="body"/>
          </p:nvPr>
        </p:nvSpPr>
        <p:spPr>
          <a:xfrm>
            <a:off x="311700" y="1152475"/>
            <a:ext cx="3532800" cy="6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>
                <a:solidFill>
                  <a:schemeClr val="dk1"/>
                </a:solidFill>
              </a:rPr>
              <a:t>Number of present letters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85" name="Google Shape;485;p53"/>
          <p:cNvPicPr preferRelativeResize="0"/>
          <p:nvPr/>
        </p:nvPicPr>
        <p:blipFill rotWithShape="1">
          <a:blip r:embed="rId3">
            <a:alphaModFix/>
          </a:blip>
          <a:srcRect b="50000" l="29741" r="62711" t="0"/>
          <a:stretch/>
        </p:blipFill>
        <p:spPr>
          <a:xfrm>
            <a:off x="2511125" y="549650"/>
            <a:ext cx="597473" cy="36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3"/>
          <p:cNvSpPr txBox="1"/>
          <p:nvPr/>
        </p:nvSpPr>
        <p:spPr>
          <a:xfrm>
            <a:off x="5554200" y="3694625"/>
            <a:ext cx="417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7" name="Google Shape;487;p53"/>
          <p:cNvSpPr txBox="1"/>
          <p:nvPr/>
        </p:nvSpPr>
        <p:spPr>
          <a:xfrm>
            <a:off x="311700" y="1844375"/>
            <a:ext cx="5131200" cy="3080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8" name="Google Shape;48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926" y="1971275"/>
            <a:ext cx="883800" cy="8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640" y="3416187"/>
            <a:ext cx="972375" cy="95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08588" y="1971263"/>
            <a:ext cx="972375" cy="977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1" name="Google Shape;491;p53"/>
          <p:cNvCxnSpPr>
            <a:stCxn id="490" idx="3"/>
            <a:endCxn id="492" idx="1"/>
          </p:cNvCxnSpPr>
          <p:nvPr/>
        </p:nvCxnSpPr>
        <p:spPr>
          <a:xfrm>
            <a:off x="4080963" y="2460028"/>
            <a:ext cx="491100" cy="181500"/>
          </a:xfrm>
          <a:prstGeom prst="curvedConnector3">
            <a:avLst>
              <a:gd fmla="val 49994" name="adj1"/>
            </a:avLst>
          </a:prstGeom>
          <a:noFill/>
          <a:ln cap="flat" cmpd="sng" w="9525">
            <a:solidFill>
              <a:srgbClr val="695D4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93" name="Google Shape;493;p53"/>
          <p:cNvCxnSpPr>
            <a:stCxn id="489" idx="3"/>
            <a:endCxn id="494" idx="1"/>
          </p:cNvCxnSpPr>
          <p:nvPr/>
        </p:nvCxnSpPr>
        <p:spPr>
          <a:xfrm>
            <a:off x="1535015" y="3894725"/>
            <a:ext cx="648900" cy="90600"/>
          </a:xfrm>
          <a:prstGeom prst="curvedConnector3">
            <a:avLst>
              <a:gd fmla="val 49995" name="adj1"/>
            </a:avLst>
          </a:prstGeom>
          <a:noFill/>
          <a:ln cap="flat" cmpd="sng" w="9525">
            <a:solidFill>
              <a:srgbClr val="695D4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95" name="Google Shape;495;p53"/>
          <p:cNvCxnSpPr>
            <a:stCxn id="488" idx="3"/>
            <a:endCxn id="496" idx="1"/>
          </p:cNvCxnSpPr>
          <p:nvPr/>
        </p:nvCxnSpPr>
        <p:spPr>
          <a:xfrm>
            <a:off x="1490726" y="2410863"/>
            <a:ext cx="656700" cy="2040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695D4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96" name="Google Shape;496;p53"/>
          <p:cNvSpPr txBox="1"/>
          <p:nvPr/>
        </p:nvSpPr>
        <p:spPr>
          <a:xfrm>
            <a:off x="2147450" y="2433200"/>
            <a:ext cx="2898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1</a:t>
            </a:r>
            <a:endParaRPr/>
          </a:p>
        </p:txBody>
      </p:sp>
      <p:sp>
        <p:nvSpPr>
          <p:cNvPr id="492" name="Google Shape;492;p53"/>
          <p:cNvSpPr txBox="1"/>
          <p:nvPr/>
        </p:nvSpPr>
        <p:spPr>
          <a:xfrm>
            <a:off x="4572000" y="2460025"/>
            <a:ext cx="3921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3</a:t>
            </a:r>
            <a:r>
              <a:rPr baseline="30000" lang="no"/>
              <a:t>2</a:t>
            </a:r>
            <a:endParaRPr baseline="30000"/>
          </a:p>
        </p:txBody>
      </p:sp>
      <p:sp>
        <p:nvSpPr>
          <p:cNvPr id="494" name="Google Shape;494;p53"/>
          <p:cNvSpPr txBox="1"/>
          <p:nvPr/>
        </p:nvSpPr>
        <p:spPr>
          <a:xfrm>
            <a:off x="2183850" y="3803825"/>
            <a:ext cx="465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4</a:t>
            </a:r>
            <a:r>
              <a:rPr baseline="30000" lang="no"/>
              <a:t>2</a:t>
            </a:r>
            <a:endParaRPr baseline="30000"/>
          </a:p>
        </p:txBody>
      </p:sp>
      <p:sp>
        <p:nvSpPr>
          <p:cNvPr id="497" name="Google Shape;497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Big teaching sets for long expressions</a:t>
            </a:r>
            <a:endParaRPr/>
          </a:p>
        </p:txBody>
      </p:sp>
      <p:sp>
        <p:nvSpPr>
          <p:cNvPr id="503" name="Google Shape;503;p54"/>
          <p:cNvSpPr txBox="1"/>
          <p:nvPr>
            <p:ph idx="1" type="body"/>
          </p:nvPr>
        </p:nvSpPr>
        <p:spPr>
          <a:xfrm>
            <a:off x="311700" y="1152475"/>
            <a:ext cx="3532800" cy="6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>
                <a:solidFill>
                  <a:schemeClr val="dk1"/>
                </a:solidFill>
              </a:rPr>
              <a:t>Number of present letters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4" name="Google Shape;504;p54"/>
          <p:cNvSpPr txBox="1"/>
          <p:nvPr/>
        </p:nvSpPr>
        <p:spPr>
          <a:xfrm>
            <a:off x="5554200" y="3694625"/>
            <a:ext cx="417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5" name="Google Shape;505;p54"/>
          <p:cNvSpPr txBox="1"/>
          <p:nvPr/>
        </p:nvSpPr>
        <p:spPr>
          <a:xfrm>
            <a:off x="4753850" y="2515850"/>
            <a:ext cx="2898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6" name="Google Shape;506;p54"/>
          <p:cNvPicPr preferRelativeResize="0"/>
          <p:nvPr/>
        </p:nvPicPr>
        <p:blipFill rotWithShape="1">
          <a:blip r:embed="rId3">
            <a:alphaModFix/>
          </a:blip>
          <a:srcRect b="16154" l="683" r="79454" t="32070"/>
          <a:stretch/>
        </p:blipFill>
        <p:spPr>
          <a:xfrm>
            <a:off x="2710575" y="1909725"/>
            <a:ext cx="1774851" cy="17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54"/>
          <p:cNvPicPr preferRelativeResize="0"/>
          <p:nvPr/>
        </p:nvPicPr>
        <p:blipFill rotWithShape="1">
          <a:blip r:embed="rId3">
            <a:alphaModFix/>
          </a:blip>
          <a:srcRect b="16154" l="46614" r="36139" t="32070"/>
          <a:stretch/>
        </p:blipFill>
        <p:spPr>
          <a:xfrm>
            <a:off x="4485425" y="1909725"/>
            <a:ext cx="1541051" cy="17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Taught model and highest fidelity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4" name="Google Shape;514;p55"/>
          <p:cNvPicPr preferRelativeResize="0"/>
          <p:nvPr/>
        </p:nvPicPr>
        <p:blipFill rotWithShape="1">
          <a:blip r:embed="rId3">
            <a:alphaModFix/>
          </a:blip>
          <a:srcRect b="22114" l="0" r="0" t="32324"/>
          <a:stretch/>
        </p:blipFill>
        <p:spPr>
          <a:xfrm>
            <a:off x="104175" y="2424550"/>
            <a:ext cx="8935651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55"/>
          <p:cNvPicPr preferRelativeResize="0"/>
          <p:nvPr/>
        </p:nvPicPr>
        <p:blipFill rotWithShape="1">
          <a:blip r:embed="rId3">
            <a:alphaModFix/>
          </a:blip>
          <a:srcRect b="73594" l="0" r="0" t="13204"/>
          <a:stretch/>
        </p:blipFill>
        <p:spPr>
          <a:xfrm>
            <a:off x="104175" y="1982950"/>
            <a:ext cx="8935651" cy="4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55"/>
          <p:cNvPicPr preferRelativeResize="0"/>
          <p:nvPr/>
        </p:nvPicPr>
        <p:blipFill rotWithShape="1">
          <a:blip r:embed="rId3">
            <a:alphaModFix/>
          </a:blip>
          <a:srcRect b="90450" l="0" r="0" t="0"/>
          <a:stretch/>
        </p:blipFill>
        <p:spPr>
          <a:xfrm>
            <a:off x="104175" y="1717288"/>
            <a:ext cx="8935651" cy="3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55"/>
          <p:cNvSpPr/>
          <p:nvPr/>
        </p:nvSpPr>
        <p:spPr>
          <a:xfrm>
            <a:off x="4251625" y="1801100"/>
            <a:ext cx="770700" cy="2424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Taught model and highest fidelity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4" name="Google Shape;524;p56"/>
          <p:cNvPicPr preferRelativeResize="0"/>
          <p:nvPr/>
        </p:nvPicPr>
        <p:blipFill rotWithShape="1">
          <a:blip r:embed="rId3">
            <a:alphaModFix/>
          </a:blip>
          <a:srcRect b="22114" l="0" r="0" t="32324"/>
          <a:stretch/>
        </p:blipFill>
        <p:spPr>
          <a:xfrm>
            <a:off x="104175" y="2424550"/>
            <a:ext cx="8935651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6"/>
          <p:cNvPicPr preferRelativeResize="0"/>
          <p:nvPr/>
        </p:nvPicPr>
        <p:blipFill rotWithShape="1">
          <a:blip r:embed="rId3">
            <a:alphaModFix/>
          </a:blip>
          <a:srcRect b="73594" l="0" r="0" t="13204"/>
          <a:stretch/>
        </p:blipFill>
        <p:spPr>
          <a:xfrm>
            <a:off x="104175" y="1982950"/>
            <a:ext cx="8935651" cy="4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56"/>
          <p:cNvPicPr preferRelativeResize="0"/>
          <p:nvPr/>
        </p:nvPicPr>
        <p:blipFill rotWithShape="1">
          <a:blip r:embed="rId3">
            <a:alphaModFix/>
          </a:blip>
          <a:srcRect b="90450" l="0" r="0" t="0"/>
          <a:stretch/>
        </p:blipFill>
        <p:spPr>
          <a:xfrm>
            <a:off x="104175" y="1717288"/>
            <a:ext cx="8935651" cy="3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6"/>
          <p:cNvSpPr/>
          <p:nvPr/>
        </p:nvSpPr>
        <p:spPr>
          <a:xfrm>
            <a:off x="4251625" y="1801100"/>
            <a:ext cx="1532700" cy="2424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AI</a:t>
            </a:r>
            <a:r>
              <a:rPr baseline="-25000" lang="no"/>
              <a:t>500</a:t>
            </a:r>
            <a:r>
              <a:rPr lang="no"/>
              <a:t> differences to AI</a:t>
            </a:r>
            <a:r>
              <a:rPr baseline="-25000" lang="no"/>
              <a:t>1000</a:t>
            </a:r>
            <a:endParaRPr baseline="-2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4" name="Google Shape;534;p57"/>
          <p:cNvPicPr preferRelativeResize="0"/>
          <p:nvPr/>
        </p:nvPicPr>
        <p:blipFill rotWithShape="1">
          <a:blip r:embed="rId3">
            <a:alphaModFix/>
          </a:blip>
          <a:srcRect b="27571" l="0" r="79265" t="15790"/>
          <a:stretch/>
        </p:blipFill>
        <p:spPr>
          <a:xfrm>
            <a:off x="2520050" y="1889500"/>
            <a:ext cx="1852774" cy="18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7"/>
          <p:cNvPicPr preferRelativeResize="0"/>
          <p:nvPr/>
        </p:nvPicPr>
        <p:blipFill rotWithShape="1">
          <a:blip r:embed="rId3">
            <a:alphaModFix/>
          </a:blip>
          <a:srcRect b="90452" l="0" r="79265" t="0"/>
          <a:stretch/>
        </p:blipFill>
        <p:spPr>
          <a:xfrm>
            <a:off x="2520050" y="1570125"/>
            <a:ext cx="1852774" cy="3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7"/>
          <p:cNvPicPr preferRelativeResize="0"/>
          <p:nvPr/>
        </p:nvPicPr>
        <p:blipFill rotWithShape="1">
          <a:blip r:embed="rId3">
            <a:alphaModFix/>
          </a:blip>
          <a:srcRect b="90451" l="46996" r="36432" t="2505"/>
          <a:stretch/>
        </p:blipFill>
        <p:spPr>
          <a:xfrm>
            <a:off x="4372825" y="1655000"/>
            <a:ext cx="1480749" cy="2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57"/>
          <p:cNvPicPr preferRelativeResize="0"/>
          <p:nvPr/>
        </p:nvPicPr>
        <p:blipFill rotWithShape="1">
          <a:blip r:embed="rId3">
            <a:alphaModFix/>
          </a:blip>
          <a:srcRect b="21878" l="46805" r="36138" t="14926"/>
          <a:stretch/>
        </p:blipFill>
        <p:spPr>
          <a:xfrm>
            <a:off x="4351200" y="1851925"/>
            <a:ext cx="1523999" cy="21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  <p:sp>
        <p:nvSpPr>
          <p:cNvPr id="539" name="Google Shape;539;p57"/>
          <p:cNvSpPr/>
          <p:nvPr/>
        </p:nvSpPr>
        <p:spPr>
          <a:xfrm>
            <a:off x="4351200" y="1624475"/>
            <a:ext cx="1524000" cy="2424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555600"/>
            <a:ext cx="3733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800"/>
              <a:t>Machine Teaching</a:t>
            </a:r>
            <a:endParaRPr sz="2800"/>
          </a:p>
        </p:txBody>
      </p:sp>
      <p:sp>
        <p:nvSpPr>
          <p:cNvPr id="119" name="Google Shape;119;p22"/>
          <p:cNvSpPr txBox="1"/>
          <p:nvPr>
            <p:ph idx="4294967295" type="subTitle"/>
          </p:nvPr>
        </p:nvSpPr>
        <p:spPr>
          <a:xfrm>
            <a:off x="311700" y="1359825"/>
            <a:ext cx="2825400" cy="8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o" sz="1300"/>
              <a:t>In PAC-learning the examples are randomly drawn. [VALIANT, 84]</a:t>
            </a:r>
            <a:endParaRPr/>
          </a:p>
        </p:txBody>
      </p:sp>
      <p:sp>
        <p:nvSpPr>
          <p:cNvPr id="120" name="Google Shape;120;p22"/>
          <p:cNvSpPr txBox="1"/>
          <p:nvPr>
            <p:ph idx="4294967295" type="subTitle"/>
          </p:nvPr>
        </p:nvSpPr>
        <p:spPr>
          <a:xfrm>
            <a:off x="3141900" y="1359825"/>
            <a:ext cx="2860200" cy="13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o" sz="1300"/>
              <a:t>In machine teaching, examples are carefully selected. Minimize number of  examples needed. [Goldman&amp;Mathias, 96]</a:t>
            </a:r>
            <a:endParaRPr/>
          </a:p>
        </p:txBody>
      </p:sp>
      <p:sp>
        <p:nvSpPr>
          <p:cNvPr id="121" name="Google Shape;121;p22"/>
          <p:cNvSpPr txBox="1"/>
          <p:nvPr>
            <p:ph idx="4294967295" type="subTitle"/>
          </p:nvPr>
        </p:nvSpPr>
        <p:spPr>
          <a:xfrm>
            <a:off x="6068675" y="1359825"/>
            <a:ext cx="2589600" cy="8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o" sz="1300"/>
              <a:t>Many models of machine teaching. [Zhu, 18], [Gao, 17],[Ferri, 22]</a:t>
            </a:r>
            <a:endParaRPr sz="1300"/>
          </a:p>
        </p:txBody>
      </p:sp>
      <p:pic>
        <p:nvPicPr>
          <p:cNvPr id="122" name="Google Shape;122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50" y="2571750"/>
            <a:ext cx="9080700" cy="2226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AI</a:t>
            </a:r>
            <a:r>
              <a:rPr baseline="-25000" lang="no"/>
              <a:t>500</a:t>
            </a:r>
            <a:r>
              <a:rPr lang="no"/>
              <a:t> differences to AI</a:t>
            </a:r>
            <a:r>
              <a:rPr baseline="-25000" lang="no"/>
              <a:t>1000</a:t>
            </a:r>
            <a:endParaRPr baseline="-2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5" name="Google Shape;545;p58"/>
          <p:cNvPicPr preferRelativeResize="0"/>
          <p:nvPr/>
        </p:nvPicPr>
        <p:blipFill rotWithShape="1">
          <a:blip r:embed="rId3">
            <a:alphaModFix/>
          </a:blip>
          <a:srcRect b="27571" l="0" r="79265" t="15790"/>
          <a:stretch/>
        </p:blipFill>
        <p:spPr>
          <a:xfrm>
            <a:off x="2520050" y="1889500"/>
            <a:ext cx="1852774" cy="18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8"/>
          <p:cNvPicPr preferRelativeResize="0"/>
          <p:nvPr/>
        </p:nvPicPr>
        <p:blipFill rotWithShape="1">
          <a:blip r:embed="rId3">
            <a:alphaModFix/>
          </a:blip>
          <a:srcRect b="90452" l="0" r="79265" t="0"/>
          <a:stretch/>
        </p:blipFill>
        <p:spPr>
          <a:xfrm>
            <a:off x="2520050" y="1570125"/>
            <a:ext cx="1852774" cy="3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8"/>
          <p:cNvPicPr preferRelativeResize="0"/>
          <p:nvPr/>
        </p:nvPicPr>
        <p:blipFill rotWithShape="1">
          <a:blip r:embed="rId3">
            <a:alphaModFix/>
          </a:blip>
          <a:srcRect b="90451" l="46996" r="36432" t="2505"/>
          <a:stretch/>
        </p:blipFill>
        <p:spPr>
          <a:xfrm>
            <a:off x="4372825" y="1655000"/>
            <a:ext cx="1480749" cy="2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8"/>
          <p:cNvPicPr preferRelativeResize="0"/>
          <p:nvPr/>
        </p:nvPicPr>
        <p:blipFill rotWithShape="1">
          <a:blip r:embed="rId3">
            <a:alphaModFix/>
          </a:blip>
          <a:srcRect b="21878" l="46805" r="36138" t="14926"/>
          <a:stretch/>
        </p:blipFill>
        <p:spPr>
          <a:xfrm>
            <a:off x="4351200" y="1851925"/>
            <a:ext cx="1523999" cy="21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AI</a:t>
            </a:r>
            <a:r>
              <a:rPr baseline="-25000" lang="no"/>
              <a:t>500</a:t>
            </a:r>
            <a:r>
              <a:rPr lang="no"/>
              <a:t> differences to AI</a:t>
            </a:r>
            <a:r>
              <a:rPr baseline="-25000" lang="no"/>
              <a:t>1000</a:t>
            </a:r>
            <a:endParaRPr baseline="-2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5" name="Google Shape;555;p59"/>
          <p:cNvPicPr preferRelativeResize="0"/>
          <p:nvPr/>
        </p:nvPicPr>
        <p:blipFill rotWithShape="1">
          <a:blip r:embed="rId3">
            <a:alphaModFix/>
          </a:blip>
          <a:srcRect b="9707" l="0" r="79265" t="15793"/>
          <a:stretch/>
        </p:blipFill>
        <p:spPr>
          <a:xfrm>
            <a:off x="2520050" y="1889500"/>
            <a:ext cx="1852774" cy="24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59"/>
          <p:cNvPicPr preferRelativeResize="0"/>
          <p:nvPr/>
        </p:nvPicPr>
        <p:blipFill rotWithShape="1">
          <a:blip r:embed="rId3">
            <a:alphaModFix/>
          </a:blip>
          <a:srcRect b="90452" l="0" r="79265" t="0"/>
          <a:stretch/>
        </p:blipFill>
        <p:spPr>
          <a:xfrm>
            <a:off x="2520050" y="1570125"/>
            <a:ext cx="1852774" cy="3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59"/>
          <p:cNvPicPr preferRelativeResize="0"/>
          <p:nvPr/>
        </p:nvPicPr>
        <p:blipFill rotWithShape="1">
          <a:blip r:embed="rId3">
            <a:alphaModFix/>
          </a:blip>
          <a:srcRect b="90451" l="46996" r="36432" t="2505"/>
          <a:stretch/>
        </p:blipFill>
        <p:spPr>
          <a:xfrm>
            <a:off x="4372825" y="1655000"/>
            <a:ext cx="1480749" cy="2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9"/>
          <p:cNvPicPr preferRelativeResize="0"/>
          <p:nvPr/>
        </p:nvPicPr>
        <p:blipFill rotWithShape="1">
          <a:blip r:embed="rId3">
            <a:alphaModFix/>
          </a:blip>
          <a:srcRect b="9452" l="46805" r="36138" t="14927"/>
          <a:stretch/>
        </p:blipFill>
        <p:spPr>
          <a:xfrm>
            <a:off x="4351200" y="1851925"/>
            <a:ext cx="1523999" cy="2529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AI</a:t>
            </a:r>
            <a:r>
              <a:rPr baseline="-25000" lang="no"/>
              <a:t>500</a:t>
            </a:r>
            <a:r>
              <a:rPr lang="no"/>
              <a:t> differences to AI</a:t>
            </a:r>
            <a:r>
              <a:rPr baseline="-25000" lang="no"/>
              <a:t>1000</a:t>
            </a:r>
            <a:endParaRPr baseline="-2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5" name="Google Shape;565;p60"/>
          <p:cNvPicPr preferRelativeResize="0"/>
          <p:nvPr/>
        </p:nvPicPr>
        <p:blipFill rotWithShape="1">
          <a:blip r:embed="rId3">
            <a:alphaModFix/>
          </a:blip>
          <a:srcRect b="9707" l="0" r="79265" t="15793"/>
          <a:stretch/>
        </p:blipFill>
        <p:spPr>
          <a:xfrm>
            <a:off x="2520050" y="1889500"/>
            <a:ext cx="1852774" cy="24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0"/>
          <p:cNvPicPr preferRelativeResize="0"/>
          <p:nvPr/>
        </p:nvPicPr>
        <p:blipFill rotWithShape="1">
          <a:blip r:embed="rId3">
            <a:alphaModFix/>
          </a:blip>
          <a:srcRect b="90452" l="0" r="79265" t="0"/>
          <a:stretch/>
        </p:blipFill>
        <p:spPr>
          <a:xfrm>
            <a:off x="2520050" y="1570125"/>
            <a:ext cx="1852774" cy="3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0"/>
          <p:cNvPicPr preferRelativeResize="0"/>
          <p:nvPr/>
        </p:nvPicPr>
        <p:blipFill rotWithShape="1">
          <a:blip r:embed="rId3">
            <a:alphaModFix/>
          </a:blip>
          <a:srcRect b="90451" l="46996" r="36432" t="2505"/>
          <a:stretch/>
        </p:blipFill>
        <p:spPr>
          <a:xfrm>
            <a:off x="4372825" y="1655000"/>
            <a:ext cx="1480749" cy="2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60"/>
          <p:cNvPicPr preferRelativeResize="0"/>
          <p:nvPr/>
        </p:nvPicPr>
        <p:blipFill rotWithShape="1">
          <a:blip r:embed="rId3">
            <a:alphaModFix/>
          </a:blip>
          <a:srcRect b="9452" l="46805" r="36138" t="14927"/>
          <a:stretch/>
        </p:blipFill>
        <p:spPr>
          <a:xfrm>
            <a:off x="4351200" y="1851925"/>
            <a:ext cx="1523999" cy="2529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60"/>
          <p:cNvSpPr/>
          <p:nvPr/>
        </p:nvSpPr>
        <p:spPr>
          <a:xfrm>
            <a:off x="4372825" y="2216725"/>
            <a:ext cx="675600" cy="235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60"/>
          <p:cNvSpPr/>
          <p:nvPr/>
        </p:nvSpPr>
        <p:spPr>
          <a:xfrm>
            <a:off x="4351200" y="4109600"/>
            <a:ext cx="607200" cy="235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AI</a:t>
            </a:r>
            <a:r>
              <a:rPr baseline="-25000" lang="no"/>
              <a:t>500</a:t>
            </a:r>
            <a:r>
              <a:rPr lang="no"/>
              <a:t> differences to AI</a:t>
            </a:r>
            <a:r>
              <a:rPr baseline="-25000" lang="no"/>
              <a:t>1000</a:t>
            </a:r>
            <a:endParaRPr baseline="-2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7" name="Google Shape;577;p61"/>
          <p:cNvPicPr preferRelativeResize="0"/>
          <p:nvPr/>
        </p:nvPicPr>
        <p:blipFill rotWithShape="1">
          <a:blip r:embed="rId3">
            <a:alphaModFix/>
          </a:blip>
          <a:srcRect b="9707" l="0" r="79265" t="15793"/>
          <a:stretch/>
        </p:blipFill>
        <p:spPr>
          <a:xfrm>
            <a:off x="2520050" y="1889500"/>
            <a:ext cx="1852774" cy="24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1"/>
          <p:cNvPicPr preferRelativeResize="0"/>
          <p:nvPr/>
        </p:nvPicPr>
        <p:blipFill rotWithShape="1">
          <a:blip r:embed="rId3">
            <a:alphaModFix/>
          </a:blip>
          <a:srcRect b="90452" l="0" r="79265" t="0"/>
          <a:stretch/>
        </p:blipFill>
        <p:spPr>
          <a:xfrm>
            <a:off x="2520050" y="1570125"/>
            <a:ext cx="1852774" cy="3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61"/>
          <p:cNvPicPr preferRelativeResize="0"/>
          <p:nvPr/>
        </p:nvPicPr>
        <p:blipFill rotWithShape="1">
          <a:blip r:embed="rId3">
            <a:alphaModFix/>
          </a:blip>
          <a:srcRect b="90451" l="46996" r="36432" t="2505"/>
          <a:stretch/>
        </p:blipFill>
        <p:spPr>
          <a:xfrm>
            <a:off x="4372825" y="1655000"/>
            <a:ext cx="1480749" cy="2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61"/>
          <p:cNvPicPr preferRelativeResize="0"/>
          <p:nvPr/>
        </p:nvPicPr>
        <p:blipFill rotWithShape="1">
          <a:blip r:embed="rId3">
            <a:alphaModFix/>
          </a:blip>
          <a:srcRect b="9452" l="46805" r="36138" t="14927"/>
          <a:stretch/>
        </p:blipFill>
        <p:spPr>
          <a:xfrm>
            <a:off x="4351200" y="1851925"/>
            <a:ext cx="1523999" cy="252957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61"/>
          <p:cNvSpPr/>
          <p:nvPr/>
        </p:nvSpPr>
        <p:spPr>
          <a:xfrm>
            <a:off x="4351200" y="3939875"/>
            <a:ext cx="675600" cy="235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61"/>
          <p:cNvSpPr/>
          <p:nvPr/>
        </p:nvSpPr>
        <p:spPr>
          <a:xfrm>
            <a:off x="5113200" y="3939875"/>
            <a:ext cx="607200" cy="235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Taught model and highest fidelity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9" name="Google Shape;589;p62"/>
          <p:cNvPicPr preferRelativeResize="0"/>
          <p:nvPr/>
        </p:nvPicPr>
        <p:blipFill rotWithShape="1">
          <a:blip r:embed="rId3">
            <a:alphaModFix/>
          </a:blip>
          <a:srcRect b="22114" l="0" r="0" t="32324"/>
          <a:stretch/>
        </p:blipFill>
        <p:spPr>
          <a:xfrm>
            <a:off x="104175" y="2424550"/>
            <a:ext cx="8935651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62"/>
          <p:cNvPicPr preferRelativeResize="0"/>
          <p:nvPr/>
        </p:nvPicPr>
        <p:blipFill rotWithShape="1">
          <a:blip r:embed="rId3">
            <a:alphaModFix/>
          </a:blip>
          <a:srcRect b="73594" l="0" r="0" t="13204"/>
          <a:stretch/>
        </p:blipFill>
        <p:spPr>
          <a:xfrm>
            <a:off x="104175" y="1982950"/>
            <a:ext cx="8935651" cy="4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62"/>
          <p:cNvPicPr preferRelativeResize="0"/>
          <p:nvPr/>
        </p:nvPicPr>
        <p:blipFill rotWithShape="1">
          <a:blip r:embed="rId3">
            <a:alphaModFix/>
          </a:blip>
          <a:srcRect b="90450" l="0" r="0" t="0"/>
          <a:stretch/>
        </p:blipFill>
        <p:spPr>
          <a:xfrm>
            <a:off x="104175" y="1717288"/>
            <a:ext cx="8935651" cy="3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62"/>
          <p:cNvSpPr/>
          <p:nvPr/>
        </p:nvSpPr>
        <p:spPr>
          <a:xfrm>
            <a:off x="4251625" y="1801100"/>
            <a:ext cx="770700" cy="2424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3"/>
          <p:cNvSpPr txBox="1"/>
          <p:nvPr/>
        </p:nvSpPr>
        <p:spPr>
          <a:xfrm>
            <a:off x="-2980550" y="2856800"/>
            <a:ext cx="15992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99" name="Google Shape;599;p63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63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63"/>
          <p:cNvSpPr txBox="1"/>
          <p:nvPr/>
        </p:nvSpPr>
        <p:spPr>
          <a:xfrm>
            <a:off x="2654350" y="974775"/>
            <a:ext cx="15972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Teaching Size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602" name="Google Shape;602;p63"/>
          <p:cNvCxnSpPr/>
          <p:nvPr/>
        </p:nvCxnSpPr>
        <p:spPr>
          <a:xfrm>
            <a:off x="3261700" y="1540875"/>
            <a:ext cx="180000" cy="67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3" name="Google Shape;603;p63"/>
          <p:cNvSpPr txBox="1"/>
          <p:nvPr/>
        </p:nvSpPr>
        <p:spPr>
          <a:xfrm>
            <a:off x="3773400" y="772125"/>
            <a:ext cx="10323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Trade-off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604" name="Google Shape;604;p63"/>
          <p:cNvCxnSpPr>
            <a:stCxn id="601" idx="3"/>
          </p:cNvCxnSpPr>
          <p:nvPr/>
        </p:nvCxnSpPr>
        <p:spPr>
          <a:xfrm>
            <a:off x="4251550" y="1284075"/>
            <a:ext cx="69900" cy="98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5" name="Google Shape;605;p63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Varying μ values - targeted teaching</a:t>
            </a:r>
            <a:endParaRPr/>
          </a:p>
        </p:txBody>
      </p:sp>
      <p:sp>
        <p:nvSpPr>
          <p:cNvPr id="612" name="Google Shape;612;p64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no" sz="1900">
                <a:solidFill>
                  <a:schemeClr val="dk1"/>
                </a:solidFill>
              </a:rPr>
              <a:t>φ = AB+CD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13" name="Google Shape;613;p64"/>
          <p:cNvPicPr preferRelativeResize="0"/>
          <p:nvPr/>
        </p:nvPicPr>
        <p:blipFill rotWithShape="1">
          <a:blip r:embed="rId3">
            <a:alphaModFix/>
          </a:blip>
          <a:srcRect b="4105" l="0" r="0" t="5256"/>
          <a:stretch/>
        </p:blipFill>
        <p:spPr>
          <a:xfrm>
            <a:off x="152400" y="2475075"/>
            <a:ext cx="8839200" cy="22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Human user survey.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How to handle irrelevant features?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65"/>
          <p:cNvSpPr txBox="1"/>
          <p:nvPr>
            <p:ph idx="1" type="body"/>
          </p:nvPr>
        </p:nvSpPr>
        <p:spPr>
          <a:xfrm>
            <a:off x="632175" y="1717350"/>
            <a:ext cx="6197100" cy="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>
                <a:solidFill>
                  <a:schemeClr val="dk1"/>
                </a:solidFill>
              </a:rPr>
              <a:t>Dataset contaminated w/ irrelevant features(size, rotation, placement)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>
                <a:solidFill>
                  <a:schemeClr val="dk1"/>
                </a:solidFill>
              </a:rPr>
              <a:t>Our model of human </a:t>
            </a:r>
            <a:r>
              <a:rPr baseline="-25000" lang="no">
                <a:solidFill>
                  <a:schemeClr val="dk1"/>
                </a:solidFill>
              </a:rPr>
              <a:t> </a:t>
            </a:r>
            <a:r>
              <a:rPr lang="no">
                <a:solidFill>
                  <a:schemeClr val="dk1"/>
                </a:solidFill>
              </a:rPr>
              <a:t>is not perfect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1" name="Google Shape;621;p65"/>
          <p:cNvSpPr txBox="1"/>
          <p:nvPr>
            <p:ph idx="1" type="body"/>
          </p:nvPr>
        </p:nvSpPr>
        <p:spPr>
          <a:xfrm>
            <a:off x="632175" y="2832275"/>
            <a:ext cx="5520900" cy="1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no" sz="1350">
                <a:solidFill>
                  <a:schemeClr val="dk1"/>
                </a:solidFill>
              </a:rPr>
              <a:t>How to handle irrelevant?</a:t>
            </a:r>
            <a:endParaRPr sz="1350">
              <a:solidFill>
                <a:schemeClr val="dk1"/>
              </a:solidFill>
            </a:endParaRPr>
          </a:p>
        </p:txBody>
      </p:sp>
      <p:sp>
        <p:nvSpPr>
          <p:cNvPr id="622" name="Google Shape;622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Human user survey.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How to handle irrelevant features?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66"/>
          <p:cNvSpPr txBox="1"/>
          <p:nvPr>
            <p:ph idx="1" type="body"/>
          </p:nvPr>
        </p:nvSpPr>
        <p:spPr>
          <a:xfrm>
            <a:off x="632175" y="1717350"/>
            <a:ext cx="6197100" cy="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>
                <a:solidFill>
                  <a:schemeClr val="dk1"/>
                </a:solidFill>
              </a:rPr>
              <a:t>Dataset contaminated w/ irrelevant features(size, rotation, placement)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>
                <a:solidFill>
                  <a:schemeClr val="dk1"/>
                </a:solidFill>
              </a:rPr>
              <a:t>Our model of human </a:t>
            </a:r>
            <a:r>
              <a:rPr baseline="-25000" lang="no">
                <a:solidFill>
                  <a:schemeClr val="dk1"/>
                </a:solidFill>
              </a:rPr>
              <a:t> </a:t>
            </a:r>
            <a:r>
              <a:rPr lang="no">
                <a:solidFill>
                  <a:schemeClr val="dk1"/>
                </a:solidFill>
              </a:rPr>
              <a:t>is not perfect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9" name="Google Shape;629;p66"/>
          <p:cNvSpPr txBox="1"/>
          <p:nvPr>
            <p:ph idx="1" type="body"/>
          </p:nvPr>
        </p:nvSpPr>
        <p:spPr>
          <a:xfrm>
            <a:off x="632175" y="2832275"/>
            <a:ext cx="5520900" cy="1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no" sz="1350">
                <a:solidFill>
                  <a:schemeClr val="dk1"/>
                </a:solidFill>
              </a:rPr>
              <a:t>How to handle irrelevant?</a:t>
            </a:r>
            <a:endParaRPr sz="1350">
              <a:solidFill>
                <a:schemeClr val="dk1"/>
              </a:solidFill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</a:pPr>
            <a:r>
              <a:rPr lang="no" sz="1350">
                <a:solidFill>
                  <a:schemeClr val="dk1"/>
                </a:solidFill>
              </a:rPr>
              <a:t>Nothing: Do nothing</a:t>
            </a:r>
            <a:endParaRPr sz="1350">
              <a:solidFill>
                <a:schemeClr val="dk1"/>
              </a:solidFill>
            </a:endParaRPr>
          </a:p>
        </p:txBody>
      </p:sp>
      <p:sp>
        <p:nvSpPr>
          <p:cNvPr id="630" name="Google Shape;630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Human user survey.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How to handle irrelevant features?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67"/>
          <p:cNvSpPr txBox="1"/>
          <p:nvPr>
            <p:ph idx="1" type="body"/>
          </p:nvPr>
        </p:nvSpPr>
        <p:spPr>
          <a:xfrm>
            <a:off x="632175" y="1717350"/>
            <a:ext cx="6197100" cy="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>
                <a:solidFill>
                  <a:schemeClr val="dk1"/>
                </a:solidFill>
              </a:rPr>
              <a:t>Dataset contaminated w/ irrelevant features(size, rotation, placement)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>
                <a:solidFill>
                  <a:schemeClr val="dk1"/>
                </a:solidFill>
              </a:rPr>
              <a:t>Our model of human </a:t>
            </a:r>
            <a:r>
              <a:rPr baseline="-25000" lang="no">
                <a:solidFill>
                  <a:schemeClr val="dk1"/>
                </a:solidFill>
              </a:rPr>
              <a:t> </a:t>
            </a:r>
            <a:r>
              <a:rPr lang="no">
                <a:solidFill>
                  <a:schemeClr val="dk1"/>
                </a:solidFill>
              </a:rPr>
              <a:t>is not perfect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7" name="Google Shape;637;p67"/>
          <p:cNvSpPr txBox="1"/>
          <p:nvPr>
            <p:ph idx="1" type="body"/>
          </p:nvPr>
        </p:nvSpPr>
        <p:spPr>
          <a:xfrm>
            <a:off x="632175" y="2832275"/>
            <a:ext cx="5520900" cy="1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no" sz="1350">
                <a:solidFill>
                  <a:schemeClr val="dk1"/>
                </a:solidFill>
              </a:rPr>
              <a:t>How to handle irrelevant?</a:t>
            </a:r>
            <a:endParaRPr sz="1350">
              <a:solidFill>
                <a:schemeClr val="dk1"/>
              </a:solidFill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</a:pPr>
            <a:r>
              <a:rPr lang="no" sz="1350">
                <a:solidFill>
                  <a:schemeClr val="dk1"/>
                </a:solidFill>
              </a:rPr>
              <a:t>Nothing: Do nothing</a:t>
            </a:r>
            <a:endParaRPr sz="1350">
              <a:solidFill>
                <a:schemeClr val="dk1"/>
              </a:solidFill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</a:pPr>
            <a:r>
              <a:rPr lang="no" sz="1350">
                <a:solidFill>
                  <a:schemeClr val="dk1"/>
                </a:solidFill>
              </a:rPr>
              <a:t>Simplified: Remove irrelevant features from examples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</a:endParaRPr>
          </a:p>
        </p:txBody>
      </p:sp>
      <p:sp>
        <p:nvSpPr>
          <p:cNvPr id="638" name="Google Shape;638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Teacher needs a model LM of the learner</a:t>
            </a:r>
            <a:endParaRPr/>
          </a:p>
        </p:txBody>
      </p:sp>
      <p:sp>
        <p:nvSpPr>
          <p:cNvPr id="129" name="Google Shape;129;p23"/>
          <p:cNvSpPr txBox="1"/>
          <p:nvPr>
            <p:ph idx="4294967295" type="subTitle"/>
          </p:nvPr>
        </p:nvSpPr>
        <p:spPr>
          <a:xfrm>
            <a:off x="1506025" y="1908900"/>
            <a:ext cx="24690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1400"/>
              <a:t>What will the human do when shown a teaching set S like (abcd, dcba)?</a:t>
            </a:r>
            <a:endParaRPr sz="2000"/>
          </a:p>
        </p:txBody>
      </p:sp>
      <p:sp>
        <p:nvSpPr>
          <p:cNvPr id="130" name="Google Shape;130;p23"/>
          <p:cNvSpPr txBox="1"/>
          <p:nvPr>
            <p:ph idx="4294967295" type="subTitle"/>
          </p:nvPr>
        </p:nvSpPr>
        <p:spPr>
          <a:xfrm>
            <a:off x="4909225" y="1908900"/>
            <a:ext cx="24690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500"/>
              <a:t>Answer: use Occams Razor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 rotWithShape="1">
          <a:blip r:embed="rId3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Human user survey.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How to handle irrelevant features?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68"/>
          <p:cNvSpPr txBox="1"/>
          <p:nvPr>
            <p:ph idx="1" type="body"/>
          </p:nvPr>
        </p:nvSpPr>
        <p:spPr>
          <a:xfrm>
            <a:off x="632175" y="1717350"/>
            <a:ext cx="6197100" cy="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>
                <a:solidFill>
                  <a:schemeClr val="dk1"/>
                </a:solidFill>
              </a:rPr>
              <a:t>Dataset contaminated w/ irrelevant features(size, rotation, placement)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>
                <a:solidFill>
                  <a:schemeClr val="dk1"/>
                </a:solidFill>
              </a:rPr>
              <a:t>Our model of human </a:t>
            </a:r>
            <a:r>
              <a:rPr baseline="-25000" lang="no">
                <a:solidFill>
                  <a:schemeClr val="dk1"/>
                </a:solidFill>
              </a:rPr>
              <a:t> </a:t>
            </a:r>
            <a:r>
              <a:rPr lang="no">
                <a:solidFill>
                  <a:schemeClr val="dk1"/>
                </a:solidFill>
              </a:rPr>
              <a:t>is not perfect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5" name="Google Shape;645;p68"/>
          <p:cNvSpPr txBox="1"/>
          <p:nvPr>
            <p:ph idx="1" type="body"/>
          </p:nvPr>
        </p:nvSpPr>
        <p:spPr>
          <a:xfrm>
            <a:off x="632175" y="2832275"/>
            <a:ext cx="5520900" cy="1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no" sz="1350">
                <a:solidFill>
                  <a:schemeClr val="dk1"/>
                </a:solidFill>
              </a:rPr>
              <a:t>How to handle irrelevant?</a:t>
            </a:r>
            <a:endParaRPr sz="1350">
              <a:solidFill>
                <a:schemeClr val="dk1"/>
              </a:solidFill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</a:pPr>
            <a:r>
              <a:rPr lang="no" sz="1350">
                <a:solidFill>
                  <a:schemeClr val="dk1"/>
                </a:solidFill>
              </a:rPr>
              <a:t>Nothing: Do nothing</a:t>
            </a:r>
            <a:endParaRPr sz="1350">
              <a:solidFill>
                <a:schemeClr val="dk1"/>
              </a:solidFill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</a:pPr>
            <a:r>
              <a:rPr lang="no" sz="1350">
                <a:solidFill>
                  <a:schemeClr val="dk1"/>
                </a:solidFill>
              </a:rPr>
              <a:t>Simplified: Remove irrelevant features from examples</a:t>
            </a:r>
            <a:endParaRPr sz="1350">
              <a:solidFill>
                <a:schemeClr val="dk1"/>
              </a:solidFill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</a:pPr>
            <a:r>
              <a:rPr lang="no" sz="1350">
                <a:solidFill>
                  <a:schemeClr val="dk1"/>
                </a:solidFill>
              </a:rPr>
              <a:t>Informed: Inform user about irrelevant features</a:t>
            </a:r>
            <a:endParaRPr sz="1350">
              <a:solidFill>
                <a:schemeClr val="dk1"/>
              </a:solidFill>
            </a:endParaRPr>
          </a:p>
        </p:txBody>
      </p:sp>
      <p:sp>
        <p:nvSpPr>
          <p:cNvPr id="646" name="Google Shape;646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Human user survey.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How to handle irrelevant features?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69"/>
          <p:cNvSpPr txBox="1"/>
          <p:nvPr>
            <p:ph idx="1" type="body"/>
          </p:nvPr>
        </p:nvSpPr>
        <p:spPr>
          <a:xfrm>
            <a:off x="632175" y="1717350"/>
            <a:ext cx="6197100" cy="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>
                <a:solidFill>
                  <a:schemeClr val="dk1"/>
                </a:solidFill>
              </a:rPr>
              <a:t>Dataset contaminated w/ irrelevant features(size, rotation, placement)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>
                <a:solidFill>
                  <a:schemeClr val="dk1"/>
                </a:solidFill>
              </a:rPr>
              <a:t>Our model of human </a:t>
            </a:r>
            <a:r>
              <a:rPr baseline="-25000" lang="no">
                <a:solidFill>
                  <a:schemeClr val="dk1"/>
                </a:solidFill>
              </a:rPr>
              <a:t> </a:t>
            </a:r>
            <a:r>
              <a:rPr lang="no">
                <a:solidFill>
                  <a:schemeClr val="dk1"/>
                </a:solidFill>
              </a:rPr>
              <a:t>is not perfect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3" name="Google Shape;653;p69"/>
          <p:cNvSpPr txBox="1"/>
          <p:nvPr>
            <p:ph idx="1" type="body"/>
          </p:nvPr>
        </p:nvSpPr>
        <p:spPr>
          <a:xfrm>
            <a:off x="632175" y="2832275"/>
            <a:ext cx="5520900" cy="1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no" sz="1350">
                <a:solidFill>
                  <a:schemeClr val="dk1"/>
                </a:solidFill>
              </a:rPr>
              <a:t>How to handle irrelevant?</a:t>
            </a:r>
            <a:endParaRPr sz="1350">
              <a:solidFill>
                <a:schemeClr val="dk1"/>
              </a:solidFill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</a:pPr>
            <a:r>
              <a:rPr lang="no" sz="1350">
                <a:solidFill>
                  <a:schemeClr val="dk1"/>
                </a:solidFill>
              </a:rPr>
              <a:t>Nothing: 12</a:t>
            </a:r>
            <a:endParaRPr sz="1350">
              <a:solidFill>
                <a:schemeClr val="dk1"/>
              </a:solidFill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</a:pPr>
            <a:r>
              <a:rPr lang="no" sz="1350">
                <a:solidFill>
                  <a:schemeClr val="dk1"/>
                </a:solidFill>
              </a:rPr>
              <a:t>Simplified: 17</a:t>
            </a:r>
            <a:endParaRPr sz="1350">
              <a:solidFill>
                <a:schemeClr val="dk1"/>
              </a:solidFill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</a:pPr>
            <a:r>
              <a:rPr lang="no" sz="1350">
                <a:solidFill>
                  <a:schemeClr val="dk1"/>
                </a:solidFill>
              </a:rPr>
              <a:t>Informed: 13</a:t>
            </a:r>
            <a:endParaRPr sz="1350">
              <a:solidFill>
                <a:schemeClr val="dk1"/>
              </a:solidFill>
            </a:endParaRPr>
          </a:p>
        </p:txBody>
      </p:sp>
      <p:sp>
        <p:nvSpPr>
          <p:cNvPr id="654" name="Google Shape;654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0"/>
          <p:cNvSpPr txBox="1"/>
          <p:nvPr/>
        </p:nvSpPr>
        <p:spPr>
          <a:xfrm>
            <a:off x="2635500" y="3449050"/>
            <a:ext cx="2727300" cy="1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Do nothing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60" name="Google Shape;66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50"/>
            <a:ext cx="9144003" cy="4500559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70"/>
          <p:cNvSpPr txBox="1"/>
          <p:nvPr/>
        </p:nvSpPr>
        <p:spPr>
          <a:xfrm>
            <a:off x="1088575" y="80200"/>
            <a:ext cx="663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>
                <a:latin typeface="Inter"/>
                <a:ea typeface="Inter"/>
                <a:cs typeface="Inter"/>
                <a:sym typeface="Inter"/>
              </a:rPr>
              <a:t>Nothing</a:t>
            </a:r>
            <a:endParaRPr sz="3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62" name="Google Shape;662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0425"/>
            <a:ext cx="9144003" cy="4433076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71"/>
          <p:cNvSpPr txBox="1"/>
          <p:nvPr/>
        </p:nvSpPr>
        <p:spPr>
          <a:xfrm>
            <a:off x="1088575" y="80200"/>
            <a:ext cx="663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>
                <a:latin typeface="Inter"/>
                <a:ea typeface="Inter"/>
                <a:cs typeface="Inter"/>
                <a:sym typeface="Inter"/>
              </a:rPr>
              <a:t>Simplified</a:t>
            </a:r>
            <a:endParaRPr sz="3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69" name="Google Shape;669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0425"/>
            <a:ext cx="9144003" cy="4433075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72"/>
          <p:cNvSpPr txBox="1"/>
          <p:nvPr/>
        </p:nvSpPr>
        <p:spPr>
          <a:xfrm>
            <a:off x="1088575" y="80200"/>
            <a:ext cx="663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>
                <a:latin typeface="Inter"/>
                <a:ea typeface="Inter"/>
                <a:cs typeface="Inter"/>
                <a:sym typeface="Inter"/>
              </a:rPr>
              <a:t>Informed</a:t>
            </a:r>
            <a:endParaRPr sz="3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6" name="Google Shape;676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3"/>
          <p:cNvSpPr txBox="1"/>
          <p:nvPr>
            <p:ph idx="4294967295" type="title"/>
          </p:nvPr>
        </p:nvSpPr>
        <p:spPr>
          <a:xfrm>
            <a:off x="732150" y="920625"/>
            <a:ext cx="76797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4000"/>
              <a:t>Accuracy of different groups</a:t>
            </a:r>
            <a:endParaRPr sz="4000"/>
          </a:p>
        </p:txBody>
      </p:sp>
      <p:sp>
        <p:nvSpPr>
          <p:cNvPr id="682" name="Google Shape;682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4"/>
          <p:cNvSpPr txBox="1"/>
          <p:nvPr>
            <p:ph idx="4294967295" type="title"/>
          </p:nvPr>
        </p:nvSpPr>
        <p:spPr>
          <a:xfrm>
            <a:off x="732150" y="920625"/>
            <a:ext cx="76797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4000"/>
              <a:t>Accuracy of different groups</a:t>
            </a:r>
            <a:endParaRPr sz="4000"/>
          </a:p>
        </p:txBody>
      </p:sp>
      <p:sp>
        <p:nvSpPr>
          <p:cNvPr id="688" name="Google Shape;688;p74"/>
          <p:cNvSpPr txBox="1"/>
          <p:nvPr>
            <p:ph idx="4294967295" type="body"/>
          </p:nvPr>
        </p:nvSpPr>
        <p:spPr>
          <a:xfrm>
            <a:off x="1811550" y="1868400"/>
            <a:ext cx="5520900" cy="20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Nothing: 56,4%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689" name="Google Shape;689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5"/>
          <p:cNvSpPr txBox="1"/>
          <p:nvPr>
            <p:ph idx="4294967295" type="title"/>
          </p:nvPr>
        </p:nvSpPr>
        <p:spPr>
          <a:xfrm>
            <a:off x="732150" y="920625"/>
            <a:ext cx="76797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4000"/>
              <a:t>Accuracy of different groups</a:t>
            </a:r>
            <a:endParaRPr sz="4000"/>
          </a:p>
        </p:txBody>
      </p:sp>
      <p:sp>
        <p:nvSpPr>
          <p:cNvPr id="695" name="Google Shape;695;p75"/>
          <p:cNvSpPr txBox="1"/>
          <p:nvPr>
            <p:ph idx="4294967295" type="body"/>
          </p:nvPr>
        </p:nvSpPr>
        <p:spPr>
          <a:xfrm>
            <a:off x="1811550" y="1868400"/>
            <a:ext cx="5520900" cy="20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Nothing: 56,4%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30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Simplified: 66,4%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696" name="Google Shape;696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76"/>
          <p:cNvSpPr txBox="1"/>
          <p:nvPr>
            <p:ph idx="4294967295" type="title"/>
          </p:nvPr>
        </p:nvSpPr>
        <p:spPr>
          <a:xfrm>
            <a:off x="732150" y="920625"/>
            <a:ext cx="76797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4000"/>
              <a:t>Accuracy of different groups</a:t>
            </a:r>
            <a:endParaRPr sz="4000"/>
          </a:p>
        </p:txBody>
      </p:sp>
      <p:sp>
        <p:nvSpPr>
          <p:cNvPr id="702" name="Google Shape;702;p76"/>
          <p:cNvSpPr txBox="1"/>
          <p:nvPr>
            <p:ph idx="4294967295" type="body"/>
          </p:nvPr>
        </p:nvSpPr>
        <p:spPr>
          <a:xfrm>
            <a:off x="1811550" y="1868400"/>
            <a:ext cx="5520900" cy="20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Nothing: 56,4%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no" sz="30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Simplified: 66,4%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no" sz="30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Informed: 73,2%</a:t>
            </a:r>
            <a:endParaRPr sz="3000"/>
          </a:p>
        </p:txBody>
      </p:sp>
      <p:sp>
        <p:nvSpPr>
          <p:cNvPr id="703" name="Google Shape;703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Human survey 2</a:t>
            </a:r>
            <a:endParaRPr/>
          </a:p>
        </p:txBody>
      </p:sp>
      <p:sp>
        <p:nvSpPr>
          <p:cNvPr id="709" name="Google Shape;709;p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no" sz="1900">
                <a:solidFill>
                  <a:schemeClr val="dk1"/>
                </a:solidFill>
              </a:rPr>
              <a:t>Is this system better than randomly drawn examples?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no" sz="1900">
                <a:solidFill>
                  <a:schemeClr val="dk1"/>
                </a:solidFill>
              </a:rPr>
              <a:t>We compare to correctly labeled random teaching sets, of similar size.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no" sz="1900">
                <a:solidFill>
                  <a:schemeClr val="dk1"/>
                </a:solidFill>
              </a:rPr>
              <a:t>Survey groups:</a:t>
            </a:r>
            <a:endParaRPr sz="19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no" sz="1800">
                <a:solidFill>
                  <a:schemeClr val="dk1"/>
                </a:solidFill>
              </a:rPr>
              <a:t>G</a:t>
            </a:r>
            <a:r>
              <a:rPr baseline="-25000" lang="no" sz="1800">
                <a:solidFill>
                  <a:schemeClr val="dk1"/>
                </a:solidFill>
              </a:rPr>
              <a:t>S</a:t>
            </a:r>
            <a:r>
              <a:rPr lang="no" sz="1800">
                <a:solidFill>
                  <a:schemeClr val="dk1"/>
                </a:solidFill>
              </a:rPr>
              <a:t>: Smart teaching sets (22)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no" sz="1800">
                <a:solidFill>
                  <a:schemeClr val="dk1"/>
                </a:solidFill>
              </a:rPr>
              <a:t>G</a:t>
            </a:r>
            <a:r>
              <a:rPr baseline="-25000" lang="no" sz="1800">
                <a:solidFill>
                  <a:schemeClr val="dk1"/>
                </a:solidFill>
              </a:rPr>
              <a:t>R</a:t>
            </a:r>
            <a:r>
              <a:rPr lang="no" sz="1800">
                <a:solidFill>
                  <a:schemeClr val="dk1"/>
                </a:solidFill>
              </a:rPr>
              <a:t>: Random teaching sets (34)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710" name="Google Shape;710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Teacher needs a model LM of the learner</a:t>
            </a:r>
            <a:endParaRPr/>
          </a:p>
        </p:txBody>
      </p:sp>
      <p:sp>
        <p:nvSpPr>
          <p:cNvPr id="138" name="Google Shape;138;p24"/>
          <p:cNvSpPr txBox="1"/>
          <p:nvPr>
            <p:ph idx="4294967295" type="subTitle"/>
          </p:nvPr>
        </p:nvSpPr>
        <p:spPr>
          <a:xfrm>
            <a:off x="1506025" y="1908900"/>
            <a:ext cx="24690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1400"/>
              <a:t>What will the human do when shown a teaching set S (like abcd, dcba)?</a:t>
            </a:r>
            <a:endParaRPr sz="2000"/>
          </a:p>
        </p:txBody>
      </p:sp>
      <p:sp>
        <p:nvSpPr>
          <p:cNvPr id="139" name="Google Shape;139;p24"/>
          <p:cNvSpPr txBox="1"/>
          <p:nvPr>
            <p:ph idx="4294967295" type="subTitle"/>
          </p:nvPr>
        </p:nvSpPr>
        <p:spPr>
          <a:xfrm>
            <a:off x="4909225" y="1908900"/>
            <a:ext cx="24690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1500"/>
              <a:t>Answer: use Occams Razor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  <p:sp>
        <p:nvSpPr>
          <p:cNvPr id="142" name="Google Shape;142;p24"/>
          <p:cNvSpPr txBox="1"/>
          <p:nvPr>
            <p:ph idx="4294967295" type="subTitle"/>
          </p:nvPr>
        </p:nvSpPr>
        <p:spPr>
          <a:xfrm>
            <a:off x="3337500" y="4154800"/>
            <a:ext cx="2469000" cy="7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o" sz="1200"/>
              <a:t>Goal for teacher: Find small S, such that human guess is close to correct 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25" y="1375300"/>
            <a:ext cx="4178974" cy="313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375300"/>
            <a:ext cx="4244600" cy="318345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78"/>
          <p:cNvSpPr txBox="1"/>
          <p:nvPr/>
        </p:nvSpPr>
        <p:spPr>
          <a:xfrm>
            <a:off x="1317750" y="343775"/>
            <a:ext cx="48699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>
                <a:latin typeface="Inter"/>
                <a:ea typeface="Inter"/>
                <a:cs typeface="Inter"/>
                <a:sym typeface="Inter"/>
              </a:rPr>
              <a:t>Smart teaching is significantly better</a:t>
            </a:r>
            <a:endParaRPr sz="3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18" name="Google Shape;718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no"/>
              <a:t>Conclusions and Future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7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Significantly better than random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A good model of human/learner is important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o">
                <a:solidFill>
                  <a:schemeClr val="dk1"/>
                </a:solidFill>
              </a:rPr>
              <a:t>Future work: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no">
                <a:solidFill>
                  <a:schemeClr val="dk1"/>
                </a:solidFill>
              </a:rPr>
              <a:t>Compare to other exemplar-based techniques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no">
                <a:solidFill>
                  <a:schemeClr val="dk1"/>
                </a:solidFill>
              </a:rPr>
              <a:t>Improve model of learner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no">
                <a:solidFill>
                  <a:schemeClr val="dk1"/>
                </a:solidFill>
              </a:rPr>
              <a:t>New domains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5" name="Google Shape;725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Acknowledgments</a:t>
            </a:r>
            <a:endParaRPr/>
          </a:p>
        </p:txBody>
      </p:sp>
      <p:sp>
        <p:nvSpPr>
          <p:cNvPr id="731" name="Google Shape;731;p80"/>
          <p:cNvSpPr txBox="1"/>
          <p:nvPr>
            <p:ph idx="1" type="body"/>
          </p:nvPr>
        </p:nvSpPr>
        <p:spPr>
          <a:xfrm>
            <a:off x="311700" y="1152475"/>
            <a:ext cx="393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>
                <a:solidFill>
                  <a:schemeClr val="dk1"/>
                </a:solidFill>
              </a:rPr>
              <a:t>NRC - “Machine Teaching for Explainable AI”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o">
                <a:solidFill>
                  <a:schemeClr val="dk1"/>
                </a:solidFill>
              </a:rPr>
              <a:t>https://xai.w.uib.no/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o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32" name="Google Shape;73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1125" y="1045163"/>
            <a:ext cx="2355476" cy="3053169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  <p:sp>
        <p:nvSpPr>
          <p:cNvPr id="734" name="Google Shape;734;p80"/>
          <p:cNvSpPr txBox="1"/>
          <p:nvPr/>
        </p:nvSpPr>
        <p:spPr>
          <a:xfrm>
            <a:off x="5230100" y="502225"/>
            <a:ext cx="25197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Paper: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References</a:t>
            </a:r>
            <a:endParaRPr/>
          </a:p>
        </p:txBody>
      </p:sp>
      <p:sp>
        <p:nvSpPr>
          <p:cNvPr id="740" name="Google Shape;740;p81"/>
          <p:cNvSpPr txBox="1"/>
          <p:nvPr>
            <p:ph idx="1" type="body"/>
          </p:nvPr>
        </p:nvSpPr>
        <p:spPr>
          <a:xfrm>
            <a:off x="311700" y="1152475"/>
            <a:ext cx="742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>
                <a:solidFill>
                  <a:schemeClr val="dk1"/>
                </a:solidFill>
              </a:rPr>
              <a:t>[VALIANT, 84] - Valiant, L.G., “A theory of the learnable”, Communications of the ACM, Vol. 27, No. 11, pp. 1134–1142, 1984.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>
                <a:solidFill>
                  <a:schemeClr val="dk1"/>
                </a:solidFill>
              </a:rPr>
              <a:t>[Goldman&amp;Mathias, 96] - Sally A. Goldman and H. David Mathias. Teaching a smarter learner. J. Comput. Syst. Sci., 52(2): 255–267, 1996.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>
                <a:solidFill>
                  <a:schemeClr val="dk1"/>
                </a:solidFill>
              </a:rPr>
              <a:t>[Zhu, 18] - Zhu, X., Singla, A., Zilles, S., Rafferty, A.N.: An overview of machine teaching(2018), </a:t>
            </a:r>
            <a:r>
              <a:rPr lang="no" u="sng">
                <a:solidFill>
                  <a:schemeClr val="hlink"/>
                </a:solidFill>
                <a:hlinkClick r:id="rId3"/>
              </a:rPr>
              <a:t>http://arxiv.org/abs/1801.05927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>
                <a:solidFill>
                  <a:schemeClr val="dk1"/>
                </a:solidFill>
              </a:rPr>
              <a:t>[Gao, 17] - Ziyuan Gao, Christoph Ries, Hans U. Simon, and Sandra Zilles. Preference-based teaching. Journal of Machine Learning Research, 18(31):1–32, 2017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no">
                <a:solidFill>
                  <a:schemeClr val="dk1"/>
                </a:solidFill>
              </a:rPr>
              <a:t>[Ferri, 22] - C`esar Ferri, Jos´e Hern´andez-Orallo, and Jan Arne Telle. Non-cheating teaching revisited: A new probabilistic machine teaching model. In Luc De Raedt, editor, Proceedings of the Thirty-First International Joint Conference on Artificial Intelligence, IJCAI 2022, pages 2973–2979, 2022.</a:t>
            </a:r>
            <a:r>
              <a:rPr lang="no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1" name="Google Shape;741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64/</a:t>
            </a: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2"/>
          <p:cNvSpPr txBox="1"/>
          <p:nvPr>
            <p:ph type="ctrTitle"/>
          </p:nvPr>
        </p:nvSpPr>
        <p:spPr>
          <a:xfrm>
            <a:off x="311700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Thank you for your attention!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-2980550" y="2856800"/>
            <a:ext cx="15992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/>
        </p:nvSpPr>
        <p:spPr>
          <a:xfrm>
            <a:off x="-2980550" y="2856800"/>
            <a:ext cx="15992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6"/>
          <p:cNvCxnSpPr>
            <a:stCxn id="160" idx="0"/>
            <a:endCxn id="157" idx="1"/>
          </p:cNvCxnSpPr>
          <p:nvPr/>
        </p:nvCxnSpPr>
        <p:spPr>
          <a:xfrm flipH="1" rot="10800000">
            <a:off x="545550" y="2571700"/>
            <a:ext cx="416400" cy="55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0" name="Google Shape;160;p26"/>
          <p:cNvSpPr txBox="1"/>
          <p:nvPr/>
        </p:nvSpPr>
        <p:spPr>
          <a:xfrm>
            <a:off x="56250" y="3128800"/>
            <a:ext cx="9786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Teacher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" name="Google Shape;161;p26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/>
        </p:nvSpPr>
        <p:spPr>
          <a:xfrm>
            <a:off x="-2980550" y="2856800"/>
            <a:ext cx="159927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 b="0" l="0" r="8792" t="0"/>
          <a:stretch/>
        </p:blipFill>
        <p:spPr>
          <a:xfrm>
            <a:off x="961824" y="2208300"/>
            <a:ext cx="7220352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 rotWithShape="1">
          <a:blip r:embed="rId4">
            <a:alphaModFix/>
          </a:blip>
          <a:srcRect b="0" l="0" r="9371" t="0"/>
          <a:stretch/>
        </p:blipFill>
        <p:spPr>
          <a:xfrm>
            <a:off x="2859775" y="3209600"/>
            <a:ext cx="3424451" cy="726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27"/>
          <p:cNvCxnSpPr>
            <a:stCxn id="171" idx="0"/>
            <a:endCxn id="168" idx="1"/>
          </p:cNvCxnSpPr>
          <p:nvPr/>
        </p:nvCxnSpPr>
        <p:spPr>
          <a:xfrm flipH="1" rot="10800000">
            <a:off x="545550" y="2571700"/>
            <a:ext cx="416400" cy="55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1" name="Google Shape;171;p27"/>
          <p:cNvSpPr txBox="1"/>
          <p:nvPr/>
        </p:nvSpPr>
        <p:spPr>
          <a:xfrm>
            <a:off x="56250" y="3128800"/>
            <a:ext cx="9786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Teacher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961950" y="3559550"/>
            <a:ext cx="416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Inter"/>
                <a:ea typeface="Inter"/>
                <a:cs typeface="Inter"/>
                <a:sym typeface="Inter"/>
              </a:rPr>
              <a:t>AI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73" name="Google Shape;173;p27"/>
          <p:cNvCxnSpPr>
            <a:stCxn id="172" idx="0"/>
          </p:cNvCxnSpPr>
          <p:nvPr/>
        </p:nvCxnSpPr>
        <p:spPr>
          <a:xfrm flipH="1" rot="10800000">
            <a:off x="1170150" y="2553050"/>
            <a:ext cx="224400" cy="100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4" name="Google Shape;174;p2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Framework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r>
              <a:rPr lang="no"/>
              <a:t>/64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